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gif" ContentType="image/gif"/>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13"/>
  </p:notesMasterIdLst>
  <p:sldIdLst>
    <p:sldId id="257" r:id="rId2"/>
    <p:sldId id="258" r:id="rId3"/>
    <p:sldId id="260" r:id="rId4"/>
    <p:sldId id="265" r:id="rId5"/>
    <p:sldId id="266" r:id="rId6"/>
    <p:sldId id="261" r:id="rId7"/>
    <p:sldId id="262" r:id="rId8"/>
    <p:sldId id="263" r:id="rId9"/>
    <p:sldId id="264" r:id="rId10"/>
    <p:sldId id="267" r:id="rId11"/>
    <p:sldId id="268"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40" y="-10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gif>
</file>

<file path=ppt/media/image2.gi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C3D58FE-2FB5-4AF8-9DBE-0135F8BDB00E}" type="datetimeFigureOut">
              <a:rPr lang="en-GB" smtClean="0"/>
              <a:pPr/>
              <a:t>08/09/2011</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7642292-C8DB-4842-835D-1D78EAA67415}" type="slidenum">
              <a:rPr lang="en-GB" smtClean="0"/>
              <a:pPr/>
              <a:t>‹#›</a:t>
            </a:fld>
            <a:endParaRPr lang="en-GB"/>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p:spPr>
        <p:txBody>
          <a:bodyPr/>
          <a:lstStyle/>
          <a:p>
            <a:pPr eaLnBrk="1" hangingPunct="1"/>
            <a:r>
              <a:rPr lang="en-GB" dirty="0" smtClean="0"/>
              <a:t>This presentation provides an overview of the Joint FAO and WFP strategy, and explains how the work of the two organisations will be linked to, and support, the FSIN. </a:t>
            </a:r>
          </a:p>
          <a:p>
            <a:pPr eaLnBrk="1" hangingPunct="1"/>
            <a:endParaRPr lang="en-US" dirty="0"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noRot="1" noChangeAspect="1" noChangeArrowheads="1" noTextEdit="1"/>
          </p:cNvSpPr>
          <p:nvPr>
            <p:ph type="sldImg"/>
          </p:nvPr>
        </p:nvSpPr>
        <p:spPr>
          <a:ln/>
        </p:spPr>
      </p:sp>
      <p:sp>
        <p:nvSpPr>
          <p:cNvPr id="25603" name="Rectangle 3"/>
          <p:cNvSpPr>
            <a:spLocks noGrp="1" noChangeArrowheads="1"/>
          </p:cNvSpPr>
          <p:nvPr>
            <p:ph type="body" idx="1"/>
          </p:nvPr>
        </p:nvSpPr>
        <p:spPr>
          <a:noFill/>
          <a:ln/>
        </p:spPr>
        <p:txBody>
          <a:bodyPr/>
          <a:lstStyle/>
          <a:p>
            <a:pPr eaLnBrk="1" hangingPunct="1"/>
            <a:r>
              <a:rPr lang="en-US" smtClean="0"/>
              <a:t>The Joint Strategy represents a number of opportunities for the newly-formed FSI Network/ </a:t>
            </a: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noRot="1" noChangeAspect="1" noChangeArrowheads="1" noTextEdit="1"/>
          </p:cNvSpPr>
          <p:nvPr>
            <p:ph type="sldImg"/>
          </p:nvPr>
        </p:nvSpPr>
        <p:spPr>
          <a:ln/>
        </p:spPr>
      </p:sp>
      <p:sp>
        <p:nvSpPr>
          <p:cNvPr id="26627" name="Rectangle 3"/>
          <p:cNvSpPr>
            <a:spLocks noGrp="1" noChangeArrowheads="1"/>
          </p:cNvSpPr>
          <p:nvPr>
            <p:ph type="body" idx="1"/>
          </p:nvPr>
        </p:nvSpPr>
        <p:spPr>
          <a:noFill/>
          <a:ln/>
        </p:spPr>
        <p:txBody>
          <a:bodyPr/>
          <a:lstStyle/>
          <a:p>
            <a:pPr eaLnBrk="1" hangingPunct="1"/>
            <a:r>
              <a:rPr lang="en-US" smtClean="0"/>
              <a:t>Do the activities outlined in the Joint Strategy match with your perceived priorities?</a:t>
            </a:r>
          </a:p>
          <a:p>
            <a:pPr eaLnBrk="1" hangingPunct="1"/>
            <a:endParaRPr lang="en-US" smtClean="0"/>
          </a:p>
          <a:p>
            <a:pPr eaLnBrk="1" hangingPunct="1"/>
            <a:r>
              <a:rPr lang="en-US" smtClean="0"/>
              <a:t>The Joint ISFNS Strategy and the FSIN, along with other initiatives (CFS, AMIS) propose establishment of different Steering Committees, Advisory Groups, and/or Secretariats.   How do these different groups relate to one another? Can some be merged, or the responsibilities shared?</a:t>
            </a:r>
          </a:p>
          <a:p>
            <a:endParaRPr lang="en-GB" smtClean="0"/>
          </a:p>
          <a:p>
            <a:r>
              <a:rPr lang="en-GB" smtClean="0"/>
              <a:t>How does the FSIN Advisory Board (including FAO/WFP/IFPRI plus donors, NGOs, regional institutions, etc.) link to the Joint ISFNS Strategy Steering Committee to advise on “key priorities in regard to the implementation of FAO and WFP ISFNS corporate and joint strategies”?</a:t>
            </a:r>
          </a:p>
          <a:p>
            <a:r>
              <a:rPr lang="en-GB" smtClean="0"/>
              <a:t> </a:t>
            </a:r>
          </a:p>
          <a:p>
            <a:r>
              <a:rPr lang="en-GB" smtClean="0"/>
              <a:t> </a:t>
            </a:r>
          </a:p>
          <a:p>
            <a:pPr eaLnBrk="1" hangingPunct="1"/>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Rot="1" noChangeAspect="1" noChangeArrowheads="1" noTextEdit="1"/>
          </p:cNvSpPr>
          <p:nvPr>
            <p:ph type="sldImg"/>
          </p:nvPr>
        </p:nvSpPr>
        <p:spPr>
          <a:ln/>
        </p:spPr>
      </p:sp>
      <p:sp>
        <p:nvSpPr>
          <p:cNvPr id="16387" name="Rectangle 3"/>
          <p:cNvSpPr>
            <a:spLocks noGrp="1" noChangeArrowheads="1"/>
          </p:cNvSpPr>
          <p:nvPr>
            <p:ph type="body" idx="1"/>
          </p:nvPr>
        </p:nvSpPr>
        <p:spPr>
          <a:noFill/>
          <a:ln/>
        </p:spPr>
        <p:txBody>
          <a:bodyPr>
            <a:normAutofit fontScale="92500" lnSpcReduction="20000"/>
          </a:bodyPr>
          <a:lstStyle/>
          <a:p>
            <a:pPr lvl="1" eaLnBrk="1" hangingPunct="1"/>
            <a:r>
              <a:rPr lang="en-GB" dirty="0" smtClean="0"/>
              <a:t>At the request of the governing bodies of FAO and WFP, the first joint evaluation was carried out on FISI </a:t>
            </a:r>
            <a:r>
              <a:rPr lang="en-GB" dirty="0" err="1" smtClean="0"/>
              <a:t>uin</a:t>
            </a:r>
            <a:r>
              <a:rPr lang="en-GB" dirty="0" smtClean="0"/>
              <a:t> 2009. </a:t>
            </a:r>
          </a:p>
          <a:p>
            <a:pPr lvl="1" eaLnBrk="1" hangingPunct="1"/>
            <a:endParaRPr lang="en-GB" dirty="0" smtClean="0"/>
          </a:p>
          <a:p>
            <a:pPr lvl="1" eaLnBrk="1" hangingPunct="1"/>
            <a:r>
              <a:rPr lang="en-GB" dirty="0" smtClean="0"/>
              <a:t>This highlighted the need to:</a:t>
            </a:r>
          </a:p>
          <a:p>
            <a:pPr lvl="2">
              <a:buFontTx/>
              <a:buChar char="•"/>
            </a:pPr>
            <a:r>
              <a:rPr lang="en-GB" sz="2800" dirty="0"/>
              <a:t>Sharpen response to known and emerging threats to food security</a:t>
            </a:r>
          </a:p>
          <a:p>
            <a:pPr lvl="2">
              <a:buFontTx/>
              <a:buChar char="•"/>
            </a:pPr>
            <a:r>
              <a:rPr lang="en-GB" sz="2800" dirty="0"/>
              <a:t>Provide timely and reliable demand-driven products and services</a:t>
            </a:r>
          </a:p>
          <a:p>
            <a:pPr lvl="2">
              <a:buFontTx/>
              <a:buChar char="•"/>
            </a:pPr>
            <a:r>
              <a:rPr lang="en-GB" sz="2800" dirty="0"/>
              <a:t>Improve internal and external communication channels  </a:t>
            </a:r>
            <a:endParaRPr lang="en-US" sz="2800" dirty="0"/>
          </a:p>
          <a:p>
            <a:pPr lvl="3" eaLnBrk="1" hangingPunct="1">
              <a:buFontTx/>
              <a:buChar char="•"/>
            </a:pPr>
            <a:r>
              <a:rPr lang="en-GB" dirty="0" smtClean="0"/>
              <a:t>  </a:t>
            </a:r>
          </a:p>
          <a:p>
            <a:pPr lvl="1" eaLnBrk="1" hangingPunct="1"/>
            <a:endParaRPr lang="en-GB" dirty="0" smtClean="0"/>
          </a:p>
          <a:p>
            <a:pPr lvl="1" eaLnBrk="1" hangingPunct="1"/>
            <a:r>
              <a:rPr lang="en-GB" dirty="0" smtClean="0"/>
              <a:t>This is the first joint strategy to be officially endorsed by the two agencies’ governing bodies. </a:t>
            </a:r>
          </a:p>
          <a:p>
            <a:pPr lvl="1" eaLnBrk="1" hangingPunct="1"/>
            <a:endParaRPr lang="en-US" dirty="0" smtClean="0"/>
          </a:p>
          <a:p>
            <a:pPr lvl="1" eaLnBrk="1" hangingPunct="1"/>
            <a:endParaRPr lang="en-US" dirty="0" smtClean="0"/>
          </a:p>
          <a:p>
            <a:pPr lvl="1" eaLnBrk="1" hangingPunct="1"/>
            <a:endParaRPr lang="en-US" dirty="0" smtClean="0"/>
          </a:p>
          <a:p>
            <a:pPr eaLnBrk="1" hangingPunct="1"/>
            <a:endParaRPr lang="en-GB" dirty="0"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Slide Image Placeholder 1"/>
          <p:cNvSpPr>
            <a:spLocks noGrp="1" noRot="1" noChangeAspect="1" noTextEdit="1"/>
          </p:cNvSpPr>
          <p:nvPr>
            <p:ph type="sldImg"/>
          </p:nvPr>
        </p:nvSpPr>
        <p:spPr>
          <a:ln/>
        </p:spPr>
      </p:sp>
      <p:sp>
        <p:nvSpPr>
          <p:cNvPr id="18435" name="Notes Placeholder 2"/>
          <p:cNvSpPr>
            <a:spLocks noGrp="1"/>
          </p:cNvSpPr>
          <p:nvPr>
            <p:ph type="body" idx="1"/>
          </p:nvPr>
        </p:nvSpPr>
        <p:spPr>
          <a:noFill/>
          <a:ln/>
        </p:spPr>
        <p:txBody>
          <a:bodyPr/>
          <a:lstStyle/>
          <a:p>
            <a:pPr eaLnBrk="1" hangingPunct="1">
              <a:lnSpc>
                <a:spcPct val="90000"/>
              </a:lnSpc>
            </a:pPr>
            <a:r>
              <a:rPr lang="en-GB" smtClean="0"/>
              <a:t>The Joint Strategy </a:t>
            </a:r>
            <a:r>
              <a:rPr lang="en-GB" b="1" smtClean="0"/>
              <a:t>vision</a:t>
            </a:r>
            <a:r>
              <a:rPr lang="en-GB" smtClean="0"/>
              <a:t> is to undertake </a:t>
            </a:r>
            <a:r>
              <a:rPr lang="en-GB" b="1" smtClean="0"/>
              <a:t>credible, relevant and timely assessments and analysis.</a:t>
            </a:r>
          </a:p>
          <a:p>
            <a:endParaRPr lang="en-GB" smtClean="0"/>
          </a:p>
          <a:p>
            <a:r>
              <a:rPr lang="en-GB" smtClean="0"/>
              <a:t>The vision will be achieved through </a:t>
            </a:r>
            <a:r>
              <a:rPr lang="en-GB" b="1" smtClean="0"/>
              <a:t>four inter-related pillars, or areas where FAO and WFP will work together </a:t>
            </a:r>
            <a:r>
              <a:rPr lang="en-GB" smtClean="0"/>
              <a:t>based on their complementary and respective strengths.    These pillars encompass the development of sustainable </a:t>
            </a:r>
            <a:r>
              <a:rPr lang="en-GB" i="1" smtClean="0"/>
              <a:t>capacities</a:t>
            </a:r>
            <a:r>
              <a:rPr lang="en-GB" smtClean="0"/>
              <a:t> to implement agreed </a:t>
            </a:r>
            <a:r>
              <a:rPr lang="en-GB" i="1" smtClean="0"/>
              <a:t>FSN standards, methods and tools</a:t>
            </a:r>
            <a:r>
              <a:rPr lang="en-GB" smtClean="0"/>
              <a:t>, thereby enabling countries and partners to conduct </a:t>
            </a:r>
            <a:r>
              <a:rPr lang="en-GB" i="1" smtClean="0"/>
              <a:t>monitoring and assessments</a:t>
            </a:r>
            <a:r>
              <a:rPr lang="en-GB" smtClean="0"/>
              <a:t> and to produce credible </a:t>
            </a:r>
            <a:r>
              <a:rPr lang="en-GB" i="1" smtClean="0"/>
              <a:t>statistics , information and analyses</a:t>
            </a:r>
            <a:r>
              <a:rPr lang="en-GB" smtClean="0"/>
              <a:t>. </a:t>
            </a:r>
          </a:p>
          <a:p>
            <a:endParaRPr lang="en-GB" smtClean="0"/>
          </a:p>
          <a:p>
            <a:r>
              <a:rPr lang="en-GB" smtClean="0"/>
              <a:t>The </a:t>
            </a:r>
            <a:r>
              <a:rPr lang="en-GB" b="1" smtClean="0"/>
              <a:t>operating environment </a:t>
            </a:r>
            <a:r>
              <a:rPr lang="en-GB" smtClean="0"/>
              <a:t>reflects the roles of FAO and WFP at the </a:t>
            </a:r>
            <a:r>
              <a:rPr lang="en-GB" b="1" smtClean="0"/>
              <a:t>global</a:t>
            </a:r>
            <a:r>
              <a:rPr lang="en-GB" smtClean="0"/>
              <a:t> level, plus their commitments to work directly with </a:t>
            </a:r>
            <a:r>
              <a:rPr lang="en-GB" b="1" smtClean="0"/>
              <a:t>countries </a:t>
            </a:r>
            <a:r>
              <a:rPr lang="en-GB" smtClean="0"/>
              <a:t>(national governments) and</a:t>
            </a:r>
            <a:r>
              <a:rPr lang="en-GB" b="1" smtClean="0"/>
              <a:t> partners </a:t>
            </a:r>
            <a:r>
              <a:rPr lang="en-GB" smtClean="0"/>
              <a:t>(including regional institutions, NGOs and academia) to implement all activities. </a:t>
            </a:r>
          </a:p>
          <a:p>
            <a:endParaRPr lang="en-GB" smtClean="0"/>
          </a:p>
          <a:p>
            <a:endParaRPr lang="en-GB" smtClean="0"/>
          </a:p>
        </p:txBody>
      </p:sp>
      <p:sp>
        <p:nvSpPr>
          <p:cNvPr id="18436" name="Slide Number Placeholder 3"/>
          <p:cNvSpPr>
            <a:spLocks noGrp="1"/>
          </p:cNvSpPr>
          <p:nvPr>
            <p:ph type="sldNum" sz="quarter" idx="5"/>
          </p:nvPr>
        </p:nvSpPr>
        <p:spPr>
          <a:noFill/>
        </p:spPr>
        <p:txBody>
          <a:bodyPr/>
          <a:lstStyle/>
          <a:p>
            <a:fld id="{DE56AEE5-8387-4B36-94C8-DB2291A8E93D}" type="slidenum">
              <a:rPr lang="en-GB" smtClean="0"/>
              <a:pPr/>
              <a:t>3</a:t>
            </a:fld>
            <a:endParaRPr lang="en-GB"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Slide Image Placeholder 1"/>
          <p:cNvSpPr>
            <a:spLocks noGrp="1" noRot="1" noChangeAspect="1" noTextEdit="1"/>
          </p:cNvSpPr>
          <p:nvPr>
            <p:ph type="sldImg"/>
          </p:nvPr>
        </p:nvSpPr>
        <p:spPr>
          <a:ln/>
        </p:spPr>
      </p:sp>
      <p:sp>
        <p:nvSpPr>
          <p:cNvPr id="23555" name="Notes Placeholder 2"/>
          <p:cNvSpPr>
            <a:spLocks noGrp="1"/>
          </p:cNvSpPr>
          <p:nvPr>
            <p:ph type="body" idx="1"/>
          </p:nvPr>
        </p:nvSpPr>
        <p:spPr>
          <a:noFill/>
          <a:ln/>
        </p:spPr>
        <p:txBody>
          <a:bodyPr/>
          <a:lstStyle/>
          <a:p>
            <a:endParaRPr lang="en-US" smtClean="0"/>
          </a:p>
          <a:p>
            <a:r>
              <a:rPr lang="en-GB" b="1" smtClean="0"/>
              <a:t>First row</a:t>
            </a:r>
            <a:r>
              <a:rPr lang="en-GB" smtClean="0"/>
              <a:t>: The Joint Strategy will be demand driven, so will be based on collaborative partnerships with Governments.</a:t>
            </a:r>
          </a:p>
          <a:p>
            <a:endParaRPr lang="en-GB" smtClean="0"/>
          </a:p>
          <a:p>
            <a:r>
              <a:rPr lang="en-GB" b="1" smtClean="0"/>
              <a:t>Second Row</a:t>
            </a:r>
            <a:r>
              <a:rPr lang="en-GB" smtClean="0"/>
              <a:t>: The FSIN shall be the primary vehicle through which the Joint Strategy is implemented and partnerships built. This builds on the FSIN’s function to “encourag[e] partnerships for long-term sustainability, including through South-South collaboration and public-private sector partnerships” </a:t>
            </a:r>
          </a:p>
          <a:p>
            <a:endParaRPr lang="en-GB" smtClean="0"/>
          </a:p>
          <a:p>
            <a:r>
              <a:rPr lang="en-GB" b="1" smtClean="0"/>
              <a:t>Remaining Rows</a:t>
            </a:r>
            <a:r>
              <a:rPr lang="en-GB" smtClean="0"/>
              <a:t>:   Other key partners include other UN agencies and clusters, International and national NGOs, donors, regional institutions technical agencies (e.g. JRC and FEWSNET) and academia.</a:t>
            </a:r>
            <a:endParaRPr lang="en-US" smtClean="0"/>
          </a:p>
        </p:txBody>
      </p:sp>
      <p:sp>
        <p:nvSpPr>
          <p:cNvPr id="23556" name="Slide Number Placeholder 3"/>
          <p:cNvSpPr>
            <a:spLocks noGrp="1"/>
          </p:cNvSpPr>
          <p:nvPr>
            <p:ph type="sldNum" sz="quarter" idx="5"/>
          </p:nvPr>
        </p:nvSpPr>
        <p:spPr>
          <a:noFill/>
        </p:spPr>
        <p:txBody>
          <a:bodyPr/>
          <a:lstStyle/>
          <a:p>
            <a:fld id="{C8830774-EE44-463B-9D33-ED4F8A5CD042}" type="slidenum">
              <a:rPr lang="en-GB" smtClean="0"/>
              <a:pPr/>
              <a:t>4</a:t>
            </a:fld>
            <a:endParaRPr lang="en-GB"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noRot="1" noChangeAspect="1" noChangeArrowheads="1" noTextEdit="1"/>
          </p:cNvSpPr>
          <p:nvPr>
            <p:ph type="sldImg"/>
          </p:nvPr>
        </p:nvSpPr>
        <p:spPr>
          <a:ln/>
        </p:spPr>
      </p:sp>
      <p:sp>
        <p:nvSpPr>
          <p:cNvPr id="24579" name="Rectangle 3"/>
          <p:cNvSpPr>
            <a:spLocks noGrp="1" noChangeArrowheads="1"/>
          </p:cNvSpPr>
          <p:nvPr>
            <p:ph type="body" idx="1"/>
          </p:nvPr>
        </p:nvSpPr>
        <p:spPr>
          <a:noFill/>
          <a:ln/>
        </p:spPr>
        <p:txBody>
          <a:bodyPr/>
          <a:lstStyle/>
          <a:p>
            <a:pPr eaLnBrk="1" hangingPunct="1"/>
            <a:r>
              <a:rPr lang="en-US" smtClean="0"/>
              <a:t>The Joint Strategy specifically refers to the role of the FSIN </a:t>
            </a:r>
            <a:r>
              <a:rPr lang="en-GB" smtClean="0"/>
              <a:t>to assist in identifying and prioritizing demand for FAO/WFP support to ISFNS.</a:t>
            </a:r>
          </a:p>
          <a:p>
            <a:pPr eaLnBrk="1" hangingPunct="1"/>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Slide Image Placeholder 1"/>
          <p:cNvSpPr>
            <a:spLocks noGrp="1" noRot="1" noChangeAspect="1" noTextEdit="1"/>
          </p:cNvSpPr>
          <p:nvPr>
            <p:ph type="sldImg"/>
          </p:nvPr>
        </p:nvSpPr>
        <p:spPr>
          <a:ln/>
        </p:spPr>
      </p:sp>
      <p:sp>
        <p:nvSpPr>
          <p:cNvPr id="19459" name="Notes Placeholder 2"/>
          <p:cNvSpPr>
            <a:spLocks noGrp="1"/>
          </p:cNvSpPr>
          <p:nvPr>
            <p:ph type="body" idx="1"/>
          </p:nvPr>
        </p:nvSpPr>
        <p:spPr>
          <a:noFill/>
          <a:ln/>
        </p:spPr>
        <p:txBody>
          <a:bodyPr/>
          <a:lstStyle/>
          <a:p>
            <a:endParaRPr lang="en-GB" smtClean="0"/>
          </a:p>
          <a:p>
            <a:r>
              <a:rPr lang="en-GB" smtClean="0"/>
              <a:t>FSIN will identify the </a:t>
            </a:r>
            <a:r>
              <a:rPr lang="en-US" smtClean="0"/>
              <a:t>food security information capacity and institutional building support required from the global system, including FAO and WFP.</a:t>
            </a:r>
          </a:p>
          <a:p>
            <a:endParaRPr lang="en-GB" smtClean="0"/>
          </a:p>
          <a:p>
            <a:r>
              <a:rPr lang="en-GB" smtClean="0"/>
              <a:t>This links to the FSIN Function to “Review country and regional needs for food security information development on a demand basis” </a:t>
            </a:r>
          </a:p>
        </p:txBody>
      </p:sp>
      <p:sp>
        <p:nvSpPr>
          <p:cNvPr id="19460" name="Slide Number Placeholder 3"/>
          <p:cNvSpPr>
            <a:spLocks noGrp="1"/>
          </p:cNvSpPr>
          <p:nvPr>
            <p:ph type="sldNum" sz="quarter" idx="5"/>
          </p:nvPr>
        </p:nvSpPr>
        <p:spPr>
          <a:noFill/>
        </p:spPr>
        <p:txBody>
          <a:bodyPr/>
          <a:lstStyle/>
          <a:p>
            <a:fld id="{D11FD0A4-345B-4DF8-9BB5-0CEF7B9FE10F}" type="slidenum">
              <a:rPr lang="en-GB" smtClean="0"/>
              <a:pPr/>
              <a:t>6</a:t>
            </a:fld>
            <a:endParaRPr lang="en-GB"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a:ln/>
        </p:spPr>
      </p:sp>
      <p:sp>
        <p:nvSpPr>
          <p:cNvPr id="20483" name="Notes Placeholder 2"/>
          <p:cNvSpPr>
            <a:spLocks noGrp="1"/>
          </p:cNvSpPr>
          <p:nvPr>
            <p:ph type="body" idx="1"/>
          </p:nvPr>
        </p:nvSpPr>
        <p:spPr>
          <a:noFill/>
          <a:ln/>
        </p:spPr>
        <p:txBody>
          <a:bodyPr/>
          <a:lstStyle/>
          <a:p>
            <a:r>
              <a:rPr lang="en-GB" b="1" dirty="0" smtClean="0"/>
              <a:t>Vision:  FAO and WFP will develop common standards and indicators for measuring the scale and severity of food and nutrition (in)security</a:t>
            </a:r>
          </a:p>
          <a:p>
            <a:endParaRPr lang="en-GB" b="1" dirty="0" smtClean="0"/>
          </a:p>
          <a:p>
            <a:r>
              <a:rPr lang="en-GB" dirty="0" smtClean="0"/>
              <a:t>This links closely to the </a:t>
            </a:r>
            <a:r>
              <a:rPr lang="en-GB" b="1" dirty="0" smtClean="0"/>
              <a:t>second objective of FSIN to Share standards, methods, tools and experiences in improving data quality</a:t>
            </a:r>
            <a:r>
              <a:rPr lang="en-GB" dirty="0" smtClean="0"/>
              <a:t>, agree on a core set of indicators for monitoring and analysis, and advocate for quality information to be used in food security decision-making</a:t>
            </a:r>
          </a:p>
          <a:p>
            <a:endParaRPr lang="en-GB" dirty="0" smtClean="0"/>
          </a:p>
          <a:p>
            <a:pPr marL="0" lvl="1"/>
            <a:r>
              <a:rPr lang="en-GB" dirty="0" smtClean="0"/>
              <a:t>Also, </a:t>
            </a:r>
            <a:r>
              <a:rPr lang="en-GB" sz="2400" dirty="0"/>
              <a:t>FAO/WFP/IFPRI will co-lead the FSIN Technical Working Group, and liaise with the community of practice to work on </a:t>
            </a:r>
            <a:r>
              <a:rPr lang="en-GB" sz="2400" dirty="0" err="1"/>
              <a:t>SMTs</a:t>
            </a:r>
            <a:r>
              <a:rPr lang="en-GB" sz="2400" dirty="0"/>
              <a:t> and ensure their implementation.</a:t>
            </a:r>
          </a:p>
          <a:p>
            <a:endParaRPr lang="en-GB" dirty="0" smtClean="0"/>
          </a:p>
        </p:txBody>
      </p:sp>
      <p:sp>
        <p:nvSpPr>
          <p:cNvPr id="20484" name="Slide Number Placeholder 3"/>
          <p:cNvSpPr>
            <a:spLocks noGrp="1"/>
          </p:cNvSpPr>
          <p:nvPr>
            <p:ph type="sldNum" sz="quarter" idx="5"/>
          </p:nvPr>
        </p:nvSpPr>
        <p:spPr>
          <a:noFill/>
        </p:spPr>
        <p:txBody>
          <a:bodyPr/>
          <a:lstStyle/>
          <a:p>
            <a:fld id="{4DD0FA49-A5A0-4063-A4A1-6F87CB23461D}" type="slidenum">
              <a:rPr lang="en-GB" smtClean="0"/>
              <a:pPr/>
              <a:t>7</a:t>
            </a:fld>
            <a:endParaRPr lang="en-GB"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Slide Image Placeholder 1"/>
          <p:cNvSpPr>
            <a:spLocks noGrp="1" noRot="1" noChangeAspect="1" noTextEdit="1"/>
          </p:cNvSpPr>
          <p:nvPr>
            <p:ph type="sldImg"/>
          </p:nvPr>
        </p:nvSpPr>
        <p:spPr>
          <a:ln/>
        </p:spPr>
      </p:sp>
      <p:sp>
        <p:nvSpPr>
          <p:cNvPr id="21507" name="Notes Placeholder 2"/>
          <p:cNvSpPr>
            <a:spLocks noGrp="1"/>
          </p:cNvSpPr>
          <p:nvPr>
            <p:ph type="body" idx="1"/>
          </p:nvPr>
        </p:nvSpPr>
        <p:spPr>
          <a:noFill/>
          <a:ln/>
        </p:spPr>
        <p:txBody>
          <a:bodyPr/>
          <a:lstStyle/>
          <a:p>
            <a:r>
              <a:rPr lang="en-GB" smtClean="0"/>
              <a:t>The Joint strategy includes activities to develop and implement coordinated FSN and livelihood assessments, consolidate and improve monitoring, and further roll out the IPC. </a:t>
            </a:r>
          </a:p>
          <a:p>
            <a:endParaRPr lang="en-GB" smtClean="0"/>
          </a:p>
          <a:p>
            <a:r>
              <a:rPr lang="en-GB" smtClean="0"/>
              <a:t>This supports the first stated objective of FSIN: “</a:t>
            </a:r>
            <a:r>
              <a:rPr lang="en-US" b="1" smtClean="0"/>
              <a:t>To strengthen country and regional food security information</a:t>
            </a:r>
            <a:r>
              <a:rPr lang="en-US" smtClean="0"/>
              <a:t> in the most at-risk regions, so partners are better able to link food security information outputs with local decision making and food security policy processes.”</a:t>
            </a:r>
            <a:endParaRPr lang="en-GB" smtClean="0"/>
          </a:p>
          <a:p>
            <a:endParaRPr lang="en-GB" smtClean="0"/>
          </a:p>
          <a:p>
            <a:r>
              <a:rPr lang="en-US" smtClean="0"/>
              <a:t>The FSIN will assist by </a:t>
            </a:r>
            <a:r>
              <a:rPr lang="en-US" b="1" smtClean="0"/>
              <a:t>guiding and coordinating investments </a:t>
            </a:r>
            <a:r>
              <a:rPr lang="en-US" smtClean="0"/>
              <a:t>in country and regional food security information capacity, including through a </a:t>
            </a:r>
            <a:r>
              <a:rPr lang="en-US" b="1" smtClean="0"/>
              <a:t>grant facility </a:t>
            </a:r>
            <a:r>
              <a:rPr lang="en-US" smtClean="0"/>
              <a:t>to support well-identified investment needs/</a:t>
            </a:r>
            <a:endParaRPr lang="en-GB" smtClean="0"/>
          </a:p>
          <a:p>
            <a:r>
              <a:rPr lang="en-GB" smtClean="0"/>
              <a:t> </a:t>
            </a:r>
          </a:p>
        </p:txBody>
      </p:sp>
      <p:sp>
        <p:nvSpPr>
          <p:cNvPr id="21508" name="Slide Number Placeholder 3"/>
          <p:cNvSpPr>
            <a:spLocks noGrp="1"/>
          </p:cNvSpPr>
          <p:nvPr>
            <p:ph type="sldNum" sz="quarter" idx="5"/>
          </p:nvPr>
        </p:nvSpPr>
        <p:spPr>
          <a:noFill/>
        </p:spPr>
        <p:txBody>
          <a:bodyPr/>
          <a:lstStyle/>
          <a:p>
            <a:fld id="{0F045EC1-98F7-40E2-842E-B59898B7BE09}" type="slidenum">
              <a:rPr lang="en-GB" smtClean="0"/>
              <a:pPr/>
              <a:t>8</a:t>
            </a:fld>
            <a:endParaRPr lang="en-GB"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7"/>
          <p:cNvSpPr>
            <a:spLocks noGrp="1" noChangeArrowheads="1"/>
          </p:cNvSpPr>
          <p:nvPr>
            <p:ph type="sldNum" sz="quarter" idx="5"/>
          </p:nvPr>
        </p:nvSpPr>
        <p:spPr>
          <a:noFill/>
        </p:spPr>
        <p:txBody>
          <a:bodyPr/>
          <a:lstStyle/>
          <a:p>
            <a:fld id="{97A71406-3EFD-47A1-A4B9-735876C28F95}" type="slidenum">
              <a:rPr lang="en-GB" smtClean="0"/>
              <a:pPr/>
              <a:t>9</a:t>
            </a:fld>
            <a:endParaRPr lang="en-GB" smtClean="0"/>
          </a:p>
        </p:txBody>
      </p:sp>
      <p:sp>
        <p:nvSpPr>
          <p:cNvPr id="22531" name="Rectangle 2"/>
          <p:cNvSpPr>
            <a:spLocks noGrp="1" noRot="1" noChangeAspect="1" noChangeArrowheads="1" noTextEdit="1"/>
          </p:cNvSpPr>
          <p:nvPr>
            <p:ph type="sldImg"/>
          </p:nvPr>
        </p:nvSpPr>
        <p:spPr>
          <a:ln/>
        </p:spPr>
      </p:sp>
      <p:sp>
        <p:nvSpPr>
          <p:cNvPr id="29700" name="Rectangle 3"/>
          <p:cNvSpPr>
            <a:spLocks noGrp="1" noChangeArrowheads="1"/>
          </p:cNvSpPr>
          <p:nvPr>
            <p:ph type="body" idx="1"/>
          </p:nvPr>
        </p:nvSpPr>
        <p:spPr/>
        <p:txBody>
          <a:bodyPr/>
          <a:lstStyle/>
          <a:p>
            <a:pPr eaLnBrk="1" hangingPunct="1">
              <a:defRPr/>
            </a:pPr>
            <a:r>
              <a:rPr lang="en-GB" dirty="0" smtClean="0">
                <a:latin typeface="+mj-lt"/>
              </a:rPr>
              <a:t>The </a:t>
            </a:r>
            <a:r>
              <a:rPr lang="en-GB" b="1" dirty="0" smtClean="0">
                <a:latin typeface="+mj-lt"/>
              </a:rPr>
              <a:t>vision </a:t>
            </a:r>
            <a:r>
              <a:rPr lang="en-GB" dirty="0" smtClean="0">
                <a:latin typeface="+mj-lt"/>
              </a:rPr>
              <a:t>is to ensure that FSN “</a:t>
            </a:r>
            <a:r>
              <a:rPr lang="en-GB" dirty="0" err="1" smtClean="0">
                <a:latin typeface="+mj-lt"/>
              </a:rPr>
              <a:t>analytica</a:t>
            </a:r>
            <a:r>
              <a:rPr lang="en-GB" dirty="0" smtClean="0">
                <a:latin typeface="+mj-lt"/>
              </a:rPr>
              <a:t>” meet the needs of users in terms of timeliness, reliability, comparability and relevance. </a:t>
            </a:r>
          </a:p>
          <a:p>
            <a:pPr eaLnBrk="1" hangingPunct="1">
              <a:defRPr/>
            </a:pPr>
            <a:endParaRPr lang="en-GB" dirty="0" smtClean="0"/>
          </a:p>
          <a:p>
            <a:pPr eaLnBrk="1" hangingPunct="1">
              <a:defRPr/>
            </a:pPr>
            <a:r>
              <a:rPr lang="en-GB" dirty="0" smtClean="0"/>
              <a:t>The agencies jointly commit to providing : regional, national and sub-national gender-sensitive statistics and analysis on food and nutrition security for use in country-led ISFNS.</a:t>
            </a:r>
          </a:p>
          <a:p>
            <a:pPr eaLnBrk="1" hangingPunct="1">
              <a:defRPr/>
            </a:pPr>
            <a:endParaRPr lang="en-GB" dirty="0" smtClean="0"/>
          </a:p>
          <a:p>
            <a:pPr eaLnBrk="1" hangingPunct="1">
              <a:defRPr/>
            </a:pPr>
            <a:r>
              <a:rPr lang="en-GB" dirty="0" smtClean="0"/>
              <a:t>The advocacy and communication aspects of this work (and of all pillars) supports the 3rd FSIN objective: </a:t>
            </a:r>
            <a:r>
              <a:rPr lang="en-US" b="1" dirty="0" smtClean="0"/>
              <a:t>To advocate and raise awareness</a:t>
            </a:r>
            <a:r>
              <a:rPr lang="en-US" dirty="0" smtClean="0"/>
              <a:t> about the need for a multi-level global food security information. </a:t>
            </a:r>
          </a:p>
          <a:p>
            <a:pPr eaLnBrk="1" hangingPunct="1">
              <a:defRPr/>
            </a:pPr>
            <a:endParaRPr lang="en-US" dirty="0" smtClean="0"/>
          </a:p>
          <a:p>
            <a:pPr eaLnBrk="1" hangingPunct="1">
              <a:defRPr/>
            </a:pPr>
            <a:r>
              <a:rPr lang="en-US" dirty="0" smtClean="0"/>
              <a:t>This work will also support the FSIN functions on maintaining a website for knowledge sharing and dissemination.</a:t>
            </a:r>
            <a:endParaRPr lang="en-GB" dirty="0" smtClean="0"/>
          </a:p>
          <a:p>
            <a:pPr eaLnBrk="1" hangingPunct="1">
              <a:defRPr/>
            </a:pPr>
            <a:endParaRPr lang="en-GB" dirty="0" smtClean="0"/>
          </a:p>
          <a:p>
            <a:pPr eaLnBrk="1" hangingPunct="1">
              <a:defRPr/>
            </a:pPr>
            <a:endParaRPr lang="en-GB" dirty="0" smtClean="0"/>
          </a:p>
          <a:p>
            <a:pPr eaLnBrk="1" hangingPunct="1">
              <a:defRPr/>
            </a:pPr>
            <a:r>
              <a:rPr lang="en-GB" dirty="0" smtClean="0"/>
              <a:t> function The FSIN community of practice will collaborate through Working Groups on subject matter of common interest, while also maintaining a </a:t>
            </a:r>
            <a:r>
              <a:rPr lang="en-GB" b="1" dirty="0" smtClean="0"/>
              <a:t>website</a:t>
            </a:r>
            <a:r>
              <a:rPr lang="en-GB" dirty="0" smtClean="0"/>
              <a:t> for knowledge sharing and dissemination.</a:t>
            </a:r>
          </a:p>
          <a:p>
            <a:pPr eaLnBrk="1" hangingPunct="1">
              <a:defRPr/>
            </a:pPr>
            <a:endParaRPr lang="en-GB" dirty="0" smtClean="0"/>
          </a:p>
          <a:p>
            <a:pPr eaLnBrk="1" hangingPunct="1">
              <a:defRPr/>
            </a:pPr>
            <a:endParaRPr lang="en-US" dirty="0"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p>
            <a:fld id="{516F116B-398E-45E1-A6E2-8DCE5F473AB6}" type="datetime1">
              <a:rPr lang="en-GB" smtClean="0"/>
              <a:pPr/>
              <a:t>08/09/2011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7FD1F8C2-94DE-4194-B73B-1744EAAF2C40}" type="datetime1">
              <a:rPr lang="en-GB" smtClean="0"/>
              <a:pPr/>
              <a:t>08/09/2011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4A4099DE-FA06-47A3-BC01-669A403F2482}" type="datetime1">
              <a:rPr lang="en-GB" smtClean="0"/>
              <a:pPr/>
              <a:t>08/09/2011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ADCAAA97-9A6E-4D1A-A457-43E16C981E10}" type="datetime1">
              <a:rPr lang="en-GB" smtClean="0"/>
              <a:pPr/>
              <a:t>08/09/2011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C8396DC-5F3D-427C-A345-C8FC6093E655}" type="datetime1">
              <a:rPr lang="en-GB" smtClean="0"/>
              <a:pPr/>
              <a:t>08/09/2011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fld id="{43ECAA19-1D04-4822-BEB0-A43450C40FD7}" type="datetime1">
              <a:rPr lang="en-GB" smtClean="0"/>
              <a:pPr/>
              <a:t>08/09/2011</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fld id="{F2428A67-2E94-40C9-92A8-D2ED2D30D983}" type="datetime1">
              <a:rPr lang="en-GB" smtClean="0"/>
              <a:pPr/>
              <a:t>08/09/2011</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fld id="{227F8B64-2198-491F-81BC-DD039E8D71FE}" type="datetime1">
              <a:rPr lang="en-GB" smtClean="0"/>
              <a:pPr/>
              <a:t>08/09/2011</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AA34016-1A20-488B-98E6-589333FBB2AD}" type="datetime1">
              <a:rPr lang="en-GB" smtClean="0"/>
              <a:pPr/>
              <a:t>08/09/2011</a:t>
            </a:fld>
            <a:endParaRPr lang="en-GB"/>
          </a:p>
        </p:txBody>
      </p:sp>
      <p:sp>
        <p:nvSpPr>
          <p:cNvPr id="4" name="Slide Number Placeholder 3"/>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9D18B2E-B074-48E1-8AB0-90D010A462E6}" type="datetime1">
              <a:rPr lang="en-GB" smtClean="0"/>
              <a:pPr/>
              <a:t>08/09/2011</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9D9B2A2-3428-4806-AD68-F4E6CEDC6F73}" type="datetime1">
              <a:rPr lang="en-GB" smtClean="0"/>
              <a:pPr/>
              <a:t>08/09/2011</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AEC9FD3B-8CB7-4881-84DD-8AA146D6EE4D}" type="slidenum">
              <a:rPr lang="en-GB" smtClean="0"/>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560740C-343E-4983-82D8-008C74D48D11}" type="datetime1">
              <a:rPr lang="en-GB" smtClean="0"/>
              <a:pPr/>
              <a:t>08/09/2011</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EC9FD3B-8CB7-4881-84DD-8AA146D6EE4D}" type="slidenum">
              <a:rPr lang="en-GB" smtClean="0"/>
              <a:pPr/>
              <a:t>‹#›</a:t>
            </a:fld>
            <a:endParaRPr lang="en-GB"/>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2.gif"/></Relationships>
</file>

<file path=ppt/slides/_rels/slide10.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10.xml"/><Relationship Id="rId1" Type="http://schemas.openxmlformats.org/officeDocument/2006/relationships/slideLayout" Target="../slideLayouts/slideLayout2.xml"/><Relationship Id="rId4" Type="http://schemas.openxmlformats.org/officeDocument/2006/relationships/image" Target="../media/image2.gif"/></Relationships>
</file>

<file path=ppt/slides/_rels/slide11.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11.xml"/><Relationship Id="rId1" Type="http://schemas.openxmlformats.org/officeDocument/2006/relationships/slideLayout" Target="../slideLayouts/slideLayout7.xml"/><Relationship Id="rId4" Type="http://schemas.openxmlformats.org/officeDocument/2006/relationships/image" Target="../media/image2.gif"/></Relationships>
</file>

<file path=ppt/slides/_rels/slide2.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image" Target="../media/image2.gif"/></Relationships>
</file>

<file path=ppt/slides/_rels/slide3.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3.xml"/><Relationship Id="rId1" Type="http://schemas.openxmlformats.org/officeDocument/2006/relationships/slideLayout" Target="../slideLayouts/slideLayout2.xml"/><Relationship Id="rId4" Type="http://schemas.openxmlformats.org/officeDocument/2006/relationships/image" Target="../media/image2.gif"/></Relationships>
</file>

<file path=ppt/slides/_rels/slide4.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image" Target="../media/image2.gif"/></Relationships>
</file>

<file path=ppt/slides/_rels/slide5.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5.xml"/><Relationship Id="rId1" Type="http://schemas.openxmlformats.org/officeDocument/2006/relationships/slideLayout" Target="../slideLayouts/slideLayout7.xml"/><Relationship Id="rId4" Type="http://schemas.openxmlformats.org/officeDocument/2006/relationships/image" Target="../media/image2.gif"/></Relationships>
</file>

<file path=ppt/slides/_rels/slide6.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6.xml"/><Relationship Id="rId1" Type="http://schemas.openxmlformats.org/officeDocument/2006/relationships/slideLayout" Target="../slideLayouts/slideLayout2.xml"/><Relationship Id="rId4" Type="http://schemas.openxmlformats.org/officeDocument/2006/relationships/image" Target="../media/image2.gif"/></Relationships>
</file>

<file path=ppt/slides/_rels/slide7.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7.xml"/><Relationship Id="rId1" Type="http://schemas.openxmlformats.org/officeDocument/2006/relationships/slideLayout" Target="../slideLayouts/slideLayout2.xml"/><Relationship Id="rId4" Type="http://schemas.openxmlformats.org/officeDocument/2006/relationships/image" Target="../media/image2.gif"/></Relationships>
</file>

<file path=ppt/slides/_rels/slide8.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image" Target="../media/image2.gif"/></Relationships>
</file>

<file path=ppt/slides/_rels/slide9.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image" Target="../media/image2.gi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3"/>
          <p:cNvSpPr>
            <a:spLocks noGrp="1"/>
          </p:cNvSpPr>
          <p:nvPr>
            <p:ph type="title"/>
          </p:nvPr>
        </p:nvSpPr>
        <p:spPr>
          <a:xfrm>
            <a:off x="457200" y="914400"/>
            <a:ext cx="8229600" cy="2743200"/>
          </a:xfrm>
        </p:spPr>
        <p:txBody>
          <a:bodyPr/>
          <a:lstStyle/>
          <a:p>
            <a:pPr eaLnBrk="1" hangingPunct="1"/>
            <a:r>
              <a:rPr lang="en-US" sz="4000" dirty="0" smtClean="0">
                <a:solidFill>
                  <a:srgbClr val="0070C0"/>
                </a:solidFill>
              </a:rPr>
              <a:t>Joint FAO/ WFP Strategy on Information Systems for Food and Nutrition Security (ISFNS)</a:t>
            </a:r>
          </a:p>
        </p:txBody>
      </p:sp>
      <p:sp>
        <p:nvSpPr>
          <p:cNvPr id="2051" name="Content Placeholder 4"/>
          <p:cNvSpPr>
            <a:spLocks noGrp="1"/>
          </p:cNvSpPr>
          <p:nvPr>
            <p:ph idx="1"/>
          </p:nvPr>
        </p:nvSpPr>
        <p:spPr>
          <a:xfrm>
            <a:off x="1447800" y="4191000"/>
            <a:ext cx="6172200" cy="914400"/>
          </a:xfrm>
        </p:spPr>
        <p:txBody>
          <a:bodyPr>
            <a:normAutofit fontScale="70000" lnSpcReduction="20000"/>
          </a:bodyPr>
          <a:lstStyle/>
          <a:p>
            <a:pPr algn="ctr" eaLnBrk="1" hangingPunct="1">
              <a:buFont typeface="Arial" charset="0"/>
              <a:buNone/>
            </a:pPr>
            <a:r>
              <a:rPr lang="en-GB" b="1" dirty="0" smtClean="0"/>
              <a:t>Stakeholders Consultative Conference on FSIN</a:t>
            </a:r>
          </a:p>
          <a:p>
            <a:pPr algn="ctr" eaLnBrk="1" hangingPunct="1">
              <a:buFont typeface="Arial" charset="0"/>
              <a:buNone/>
            </a:pPr>
            <a:r>
              <a:rPr lang="en-US" dirty="0" smtClean="0"/>
              <a:t>Nairobi, 8-9 September, 2011</a:t>
            </a:r>
          </a:p>
        </p:txBody>
      </p:sp>
      <p:cxnSp>
        <p:nvCxnSpPr>
          <p:cNvPr id="10" name="Straight Connector 9"/>
          <p:cNvCxnSpPr/>
          <p:nvPr/>
        </p:nvCxnSpPr>
        <p:spPr>
          <a:xfrm>
            <a:off x="323528" y="5013176"/>
            <a:ext cx="8305800" cy="0"/>
          </a:xfrm>
          <a:prstGeom prst="line">
            <a:avLst/>
          </a:prstGeom>
          <a:ln w="38100">
            <a:solidFill>
              <a:srgbClr val="00B0F0"/>
            </a:solidFill>
          </a:ln>
        </p:spPr>
        <p:style>
          <a:lnRef idx="1">
            <a:schemeClr val="accent1"/>
          </a:lnRef>
          <a:fillRef idx="0">
            <a:schemeClr val="accent1"/>
          </a:fillRef>
          <a:effectRef idx="0">
            <a:schemeClr val="accent1"/>
          </a:effectRef>
          <a:fontRef idx="minor">
            <a:schemeClr val="tx1"/>
          </a:fontRef>
        </p:style>
      </p:cxnSp>
      <p:pic>
        <p:nvPicPr>
          <p:cNvPr id="6" name="Picture 5" descr="Blue_Emblem.gif"/>
          <p:cNvPicPr>
            <a:picLocks noChangeAspect="1"/>
          </p:cNvPicPr>
          <p:nvPr/>
        </p:nvPicPr>
        <p:blipFill>
          <a:blip r:embed="rId3" cstate="print"/>
          <a:stretch>
            <a:fillRect/>
          </a:stretch>
        </p:blipFill>
        <p:spPr>
          <a:xfrm>
            <a:off x="6660951" y="5229919"/>
            <a:ext cx="1511449" cy="1511449"/>
          </a:xfrm>
          <a:prstGeom prst="rect">
            <a:avLst/>
          </a:prstGeom>
        </p:spPr>
      </p:pic>
      <p:pic>
        <p:nvPicPr>
          <p:cNvPr id="7" name="Picture 6" descr="FAO_logo.gif"/>
          <p:cNvPicPr>
            <a:picLocks noChangeAspect="1"/>
          </p:cNvPicPr>
          <p:nvPr/>
        </p:nvPicPr>
        <p:blipFill>
          <a:blip r:embed="rId4" cstate="print"/>
          <a:stretch>
            <a:fillRect/>
          </a:stretch>
        </p:blipFill>
        <p:spPr>
          <a:xfrm>
            <a:off x="710952" y="5301208"/>
            <a:ext cx="1340768" cy="1340768"/>
          </a:xfrm>
          <a:prstGeom prst="rect">
            <a:avLst/>
          </a:prstGeom>
        </p:spPr>
      </p:pic>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p:cNvSpPr>
          <p:nvPr>
            <p:ph type="title"/>
          </p:nvPr>
        </p:nvSpPr>
        <p:spPr>
          <a:xfrm>
            <a:off x="304800" y="274638"/>
            <a:ext cx="8610600" cy="1143000"/>
          </a:xfrm>
        </p:spPr>
        <p:txBody>
          <a:bodyPr/>
          <a:lstStyle/>
          <a:p>
            <a:pPr eaLnBrk="1" hangingPunct="1"/>
            <a:r>
              <a:rPr lang="en-US" sz="3600" smtClean="0">
                <a:solidFill>
                  <a:srgbClr val="0070C0"/>
                </a:solidFill>
              </a:rPr>
              <a:t>Linking the FAO/WFP Joint Strategy with FSIN</a:t>
            </a:r>
          </a:p>
        </p:txBody>
      </p:sp>
      <p:sp>
        <p:nvSpPr>
          <p:cNvPr id="12291" name="Rectangle 4"/>
          <p:cNvSpPr>
            <a:spLocks noGrp="1"/>
          </p:cNvSpPr>
          <p:nvPr>
            <p:ph type="body" idx="4294967295"/>
          </p:nvPr>
        </p:nvSpPr>
        <p:spPr/>
        <p:txBody>
          <a:bodyPr/>
          <a:lstStyle/>
          <a:p>
            <a:pPr eaLnBrk="1" hangingPunct="1">
              <a:spcBef>
                <a:spcPts val="1200"/>
              </a:spcBef>
              <a:spcAft>
                <a:spcPts val="1200"/>
              </a:spcAft>
            </a:pPr>
            <a:r>
              <a:rPr lang="en-US" sz="3000" dirty="0" smtClean="0"/>
              <a:t>FSIN the ‘community of practice’ to identify CD needs, for sharing FSIS methods &amp; tools, setting standards, communication on info. needs </a:t>
            </a:r>
          </a:p>
          <a:p>
            <a:pPr eaLnBrk="1" hangingPunct="1">
              <a:spcBef>
                <a:spcPts val="1200"/>
              </a:spcBef>
              <a:spcAft>
                <a:spcPts val="1200"/>
              </a:spcAft>
            </a:pPr>
            <a:r>
              <a:rPr lang="en-US" sz="3000" dirty="0" smtClean="0"/>
              <a:t>FSIN broadens partnerships beyond mandated work and priorities of FAO and WFP under ISFNS</a:t>
            </a:r>
          </a:p>
          <a:p>
            <a:pPr eaLnBrk="1" hangingPunct="1">
              <a:spcBef>
                <a:spcPts val="1200"/>
              </a:spcBef>
              <a:spcAft>
                <a:spcPts val="1200"/>
              </a:spcAft>
            </a:pPr>
            <a:r>
              <a:rPr lang="en-US" sz="3000" dirty="0" smtClean="0"/>
              <a:t>FSIN an important platform to build trust among partners and to identify needs for further support</a:t>
            </a:r>
          </a:p>
        </p:txBody>
      </p:sp>
      <p:sp>
        <p:nvSpPr>
          <p:cNvPr id="8" name="Footer Placeholder 7"/>
          <p:cNvSpPr txBox="1">
            <a:spLocks/>
          </p:cNvSpPr>
          <p:nvPr/>
        </p:nvSpPr>
        <p:spPr>
          <a:xfrm>
            <a:off x="827584" y="6237312"/>
            <a:ext cx="7488832" cy="412155"/>
          </a:xfrm>
          <a:prstGeom prst="rect">
            <a:avLst/>
          </a:prstGeom>
        </p:spPr>
        <p:txBody>
          <a:bodyPr vert="horz" lIns="91440" tIns="45720" rIns="91440" bIns="4572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GB" sz="1400" b="0" i="1" u="none" strike="noStrike" kern="1200" cap="none" spc="0" normalizeH="0" baseline="0" noProof="0" smtClean="0">
                <a:ln>
                  <a:noFill/>
                </a:ln>
                <a:solidFill>
                  <a:srgbClr val="00B0F0"/>
                </a:solidFill>
                <a:effectLst/>
                <a:uLnTx/>
                <a:uFillTx/>
                <a:latin typeface="Georgia" pitchFamily="18" charset="0"/>
                <a:ea typeface="+mn-ea"/>
                <a:cs typeface="+mn-cs"/>
              </a:rPr>
              <a:t>Joint FAO/ WFP Strategy on Information Systems for Food and Nutrition Security (ISFNS)  </a:t>
            </a:r>
            <a:endParaRPr kumimoji="0" lang="en-US" sz="1400" b="0" i="1" u="none" strike="noStrike" kern="1200" cap="none" spc="0" normalizeH="0" baseline="0" noProof="0" smtClean="0">
              <a:ln>
                <a:noFill/>
              </a:ln>
              <a:solidFill>
                <a:srgbClr val="00B0F0"/>
              </a:solidFill>
              <a:effectLst/>
              <a:uLnTx/>
              <a:uFillTx/>
              <a:latin typeface="Georgia" pitchFamily="18" charset="0"/>
              <a:ea typeface="+mn-ea"/>
              <a:cs typeface="+mn-cs"/>
            </a:endParaRPr>
          </a:p>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GB" sz="1400" b="0" i="0" u="none" strike="noStrike" kern="1200" cap="none" spc="0" normalizeH="0" baseline="0" noProof="0" dirty="0" smtClean="0">
              <a:ln>
                <a:noFill/>
              </a:ln>
              <a:solidFill>
                <a:schemeClr val="tx1">
                  <a:tint val="75000"/>
                </a:schemeClr>
              </a:solidFill>
              <a:effectLst/>
              <a:uLnTx/>
              <a:uFillTx/>
              <a:latin typeface="+mn-lt"/>
              <a:ea typeface="+mn-ea"/>
              <a:cs typeface="+mn-cs"/>
            </a:endParaRPr>
          </a:p>
        </p:txBody>
      </p:sp>
      <p:pic>
        <p:nvPicPr>
          <p:cNvPr id="9" name="Picture 8" descr="Blue_Emblem.gif"/>
          <p:cNvPicPr>
            <a:picLocks noChangeAspect="1"/>
          </p:cNvPicPr>
          <p:nvPr/>
        </p:nvPicPr>
        <p:blipFill>
          <a:blip r:embed="rId3" cstate="print"/>
          <a:stretch>
            <a:fillRect/>
          </a:stretch>
        </p:blipFill>
        <p:spPr>
          <a:xfrm>
            <a:off x="8316416" y="6093296"/>
            <a:ext cx="720080" cy="720080"/>
          </a:xfrm>
          <a:prstGeom prst="rect">
            <a:avLst/>
          </a:prstGeom>
        </p:spPr>
      </p:pic>
      <p:pic>
        <p:nvPicPr>
          <p:cNvPr id="10" name="Picture 9" descr="FAO_logo.gif"/>
          <p:cNvPicPr>
            <a:picLocks noChangeAspect="1"/>
          </p:cNvPicPr>
          <p:nvPr/>
        </p:nvPicPr>
        <p:blipFill>
          <a:blip r:embed="rId4" cstate="print"/>
          <a:stretch>
            <a:fillRect/>
          </a:stretch>
        </p:blipFill>
        <p:spPr>
          <a:xfrm>
            <a:off x="278904" y="6165304"/>
            <a:ext cx="548680" cy="548680"/>
          </a:xfrm>
          <a:prstGeom prst="rect">
            <a:avLst/>
          </a:prstGeom>
        </p:spPr>
      </p:pic>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idx="4294967295"/>
          </p:nvPr>
        </p:nvSpPr>
        <p:spPr/>
        <p:txBody>
          <a:bodyPr/>
          <a:lstStyle/>
          <a:p>
            <a:pPr eaLnBrk="1" hangingPunct="1"/>
            <a:r>
              <a:rPr lang="en-US" dirty="0" smtClean="0">
                <a:solidFill>
                  <a:srgbClr val="0070C0"/>
                </a:solidFill>
              </a:rPr>
              <a:t>Next Steps</a:t>
            </a:r>
            <a:r>
              <a:rPr lang="en-US" dirty="0" smtClean="0"/>
              <a:t> &amp; </a:t>
            </a:r>
            <a:r>
              <a:rPr lang="en-US" dirty="0" smtClean="0">
                <a:solidFill>
                  <a:srgbClr val="0070C0"/>
                </a:solidFill>
              </a:rPr>
              <a:t>Questions</a:t>
            </a:r>
          </a:p>
        </p:txBody>
      </p:sp>
      <p:sp>
        <p:nvSpPr>
          <p:cNvPr id="13315" name="Content Placeholder 2"/>
          <p:cNvSpPr>
            <a:spLocks noGrp="1"/>
          </p:cNvSpPr>
          <p:nvPr>
            <p:ph idx="4294967295"/>
          </p:nvPr>
        </p:nvSpPr>
        <p:spPr>
          <a:xfrm>
            <a:off x="304800" y="1371600"/>
            <a:ext cx="8610600" cy="4754563"/>
          </a:xfrm>
        </p:spPr>
        <p:txBody>
          <a:bodyPr/>
          <a:lstStyle/>
          <a:p>
            <a:pPr eaLnBrk="1" hangingPunct="1">
              <a:lnSpc>
                <a:spcPct val="80000"/>
              </a:lnSpc>
              <a:buFont typeface="Arial" charset="0"/>
              <a:buNone/>
            </a:pPr>
            <a:endParaRPr lang="en-US" sz="3000" dirty="0" smtClean="0"/>
          </a:p>
          <a:p>
            <a:pPr eaLnBrk="1" hangingPunct="1">
              <a:lnSpc>
                <a:spcPct val="80000"/>
              </a:lnSpc>
              <a:spcBef>
                <a:spcPts val="1200"/>
              </a:spcBef>
              <a:spcAft>
                <a:spcPts val="1200"/>
              </a:spcAft>
            </a:pPr>
            <a:r>
              <a:rPr lang="en-GB" sz="2800" dirty="0" smtClean="0"/>
              <a:t>Joint FAO/WFP ISFNS Strategy (2012-17) to be formally endorsed in Nov. 2011 </a:t>
            </a:r>
          </a:p>
          <a:p>
            <a:pPr eaLnBrk="1" hangingPunct="1">
              <a:lnSpc>
                <a:spcPct val="80000"/>
              </a:lnSpc>
              <a:spcBef>
                <a:spcPts val="1200"/>
              </a:spcBef>
              <a:spcAft>
                <a:spcPts val="1200"/>
              </a:spcAft>
            </a:pPr>
            <a:r>
              <a:rPr lang="en-US" sz="2800" dirty="0" smtClean="0"/>
              <a:t>Strategy and Implementation Plan will be widely shared with partners for feedback </a:t>
            </a:r>
          </a:p>
          <a:p>
            <a:pPr eaLnBrk="1" hangingPunct="1">
              <a:lnSpc>
                <a:spcPct val="80000"/>
              </a:lnSpc>
              <a:spcBef>
                <a:spcPts val="1200"/>
              </a:spcBef>
              <a:spcAft>
                <a:spcPts val="1200"/>
              </a:spcAft>
            </a:pPr>
            <a:r>
              <a:rPr lang="en-US" sz="2800" dirty="0" smtClean="0"/>
              <a:t>Engagement of FSIN practitioners and partners essential for successful implementation of Joint ISFNS Strategy</a:t>
            </a:r>
          </a:p>
          <a:p>
            <a:pPr eaLnBrk="1" hangingPunct="1">
              <a:lnSpc>
                <a:spcPct val="80000"/>
              </a:lnSpc>
              <a:spcBef>
                <a:spcPts val="1200"/>
              </a:spcBef>
              <a:spcAft>
                <a:spcPts val="1200"/>
              </a:spcAft>
            </a:pPr>
            <a:r>
              <a:rPr lang="en-US" sz="2800" dirty="0" smtClean="0"/>
              <a:t> Any questions?</a:t>
            </a:r>
          </a:p>
          <a:p>
            <a:pPr eaLnBrk="1" hangingPunct="1">
              <a:lnSpc>
                <a:spcPct val="80000"/>
              </a:lnSpc>
            </a:pPr>
            <a:endParaRPr lang="en-US" sz="3000" dirty="0" smtClean="0"/>
          </a:p>
        </p:txBody>
      </p:sp>
      <p:sp>
        <p:nvSpPr>
          <p:cNvPr id="7" name="Footer Placeholder 7"/>
          <p:cNvSpPr txBox="1">
            <a:spLocks/>
          </p:cNvSpPr>
          <p:nvPr/>
        </p:nvSpPr>
        <p:spPr>
          <a:xfrm>
            <a:off x="827584" y="6237312"/>
            <a:ext cx="7488832" cy="412155"/>
          </a:xfrm>
          <a:prstGeom prst="rect">
            <a:avLst/>
          </a:prstGeom>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GB" sz="1400" b="0" i="1" u="none" strike="noStrike" kern="1200" cap="none" spc="0" normalizeH="0" baseline="0" noProof="0" smtClean="0">
                <a:ln>
                  <a:noFill/>
                </a:ln>
                <a:solidFill>
                  <a:srgbClr val="00B0F0"/>
                </a:solidFill>
                <a:effectLst/>
                <a:uLnTx/>
                <a:uFillTx/>
                <a:latin typeface="Georgia" pitchFamily="18" charset="0"/>
                <a:ea typeface="+mn-ea"/>
                <a:cs typeface="+mn-cs"/>
              </a:rPr>
              <a:t>Joint FAO/ WFP Strategy on Information Systems for Food and Nutrition Security (ISFNS)  </a:t>
            </a:r>
            <a:endParaRPr kumimoji="0" lang="en-US" sz="1400" b="0" i="1" u="none" strike="noStrike" kern="1200" cap="none" spc="0" normalizeH="0" baseline="0" noProof="0" smtClean="0">
              <a:ln>
                <a:noFill/>
              </a:ln>
              <a:solidFill>
                <a:srgbClr val="00B0F0"/>
              </a:solidFill>
              <a:effectLst/>
              <a:uLnTx/>
              <a:uFillTx/>
              <a:latin typeface="Georgia" pitchFamily="18" charset="0"/>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GB" sz="1400" b="0" i="0" u="none" strike="noStrike" kern="1200" cap="none" spc="0" normalizeH="0" baseline="0" noProof="0" dirty="0" smtClean="0">
              <a:ln>
                <a:noFill/>
              </a:ln>
              <a:solidFill>
                <a:schemeClr val="tx1"/>
              </a:solidFill>
              <a:effectLst/>
              <a:uLnTx/>
              <a:uFillTx/>
              <a:latin typeface="+mn-lt"/>
              <a:ea typeface="+mn-ea"/>
              <a:cs typeface="+mn-cs"/>
            </a:endParaRPr>
          </a:p>
        </p:txBody>
      </p:sp>
      <p:pic>
        <p:nvPicPr>
          <p:cNvPr id="8" name="Picture 7" descr="Blue_Emblem.gif"/>
          <p:cNvPicPr>
            <a:picLocks noChangeAspect="1"/>
          </p:cNvPicPr>
          <p:nvPr/>
        </p:nvPicPr>
        <p:blipFill>
          <a:blip r:embed="rId3" cstate="print"/>
          <a:stretch>
            <a:fillRect/>
          </a:stretch>
        </p:blipFill>
        <p:spPr>
          <a:xfrm>
            <a:off x="8316416" y="6093296"/>
            <a:ext cx="720080" cy="720080"/>
          </a:xfrm>
          <a:prstGeom prst="rect">
            <a:avLst/>
          </a:prstGeom>
        </p:spPr>
      </p:pic>
      <p:pic>
        <p:nvPicPr>
          <p:cNvPr id="9" name="Picture 8" descr="FAO_logo.gif"/>
          <p:cNvPicPr>
            <a:picLocks noChangeAspect="1"/>
          </p:cNvPicPr>
          <p:nvPr/>
        </p:nvPicPr>
        <p:blipFill>
          <a:blip r:embed="rId4" cstate="print"/>
          <a:stretch>
            <a:fillRect/>
          </a:stretch>
        </p:blipFill>
        <p:spPr>
          <a:xfrm>
            <a:off x="278904" y="6165304"/>
            <a:ext cx="548680" cy="548680"/>
          </a:xfrm>
          <a:prstGeom prst="rect">
            <a:avLst/>
          </a:prstGeom>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Content Placeholder 2"/>
          <p:cNvSpPr>
            <a:spLocks noGrp="1"/>
          </p:cNvSpPr>
          <p:nvPr>
            <p:ph idx="1"/>
          </p:nvPr>
        </p:nvSpPr>
        <p:spPr>
          <a:xfrm>
            <a:off x="467544" y="1439416"/>
            <a:ext cx="8354888" cy="4797896"/>
          </a:xfrm>
        </p:spPr>
        <p:txBody>
          <a:bodyPr>
            <a:normAutofit fontScale="92500" lnSpcReduction="20000"/>
          </a:bodyPr>
          <a:lstStyle/>
          <a:p>
            <a:pPr eaLnBrk="1" hangingPunct="1">
              <a:lnSpc>
                <a:spcPct val="70000"/>
              </a:lnSpc>
              <a:buFont typeface="Arial" charset="0"/>
              <a:buNone/>
            </a:pPr>
            <a:r>
              <a:rPr lang="en-US" sz="2800" dirty="0" smtClean="0"/>
              <a:t>The FAO/WFP Strategy was developed in response to:</a:t>
            </a:r>
          </a:p>
          <a:p>
            <a:pPr eaLnBrk="1" hangingPunct="1">
              <a:lnSpc>
                <a:spcPct val="70000"/>
              </a:lnSpc>
            </a:pPr>
            <a:endParaRPr lang="en-US" sz="2000" dirty="0" smtClean="0"/>
          </a:p>
          <a:p>
            <a:pPr eaLnBrk="1" hangingPunct="1">
              <a:lnSpc>
                <a:spcPct val="90000"/>
              </a:lnSpc>
              <a:spcBef>
                <a:spcPts val="1200"/>
              </a:spcBef>
              <a:spcAft>
                <a:spcPts val="1200"/>
              </a:spcAft>
            </a:pPr>
            <a:r>
              <a:rPr lang="en-US" sz="2400" dirty="0" smtClean="0"/>
              <a:t>An independent evaluation of FAO &amp; WFP support to information systems for food security world-wide in 2009</a:t>
            </a:r>
          </a:p>
          <a:p>
            <a:pPr>
              <a:lnSpc>
                <a:spcPct val="90000"/>
              </a:lnSpc>
              <a:spcBef>
                <a:spcPts val="1200"/>
              </a:spcBef>
              <a:spcAft>
                <a:spcPts val="1200"/>
              </a:spcAft>
            </a:pPr>
            <a:r>
              <a:rPr lang="en-US" sz="2400" dirty="0" smtClean="0"/>
              <a:t>A demand from countries and partners for FAO &amp; WFP to engage jointly in strengthening national, regional &amp; global ISFS capacities</a:t>
            </a:r>
          </a:p>
          <a:p>
            <a:pPr>
              <a:lnSpc>
                <a:spcPct val="90000"/>
              </a:lnSpc>
              <a:spcBef>
                <a:spcPts val="1200"/>
              </a:spcBef>
              <a:spcAft>
                <a:spcPts val="1200"/>
              </a:spcAft>
            </a:pPr>
            <a:r>
              <a:rPr lang="en-GB" sz="2400" dirty="0" smtClean="0"/>
              <a:t>Complementary WFP and FAO capacities, wider scope of analysis (development and emergency contexts); reduced duplication through joint action (twin-track approach)</a:t>
            </a:r>
          </a:p>
          <a:p>
            <a:pPr eaLnBrk="1" hangingPunct="1">
              <a:lnSpc>
                <a:spcPct val="90000"/>
              </a:lnSpc>
              <a:spcBef>
                <a:spcPts val="1200"/>
              </a:spcBef>
              <a:spcAft>
                <a:spcPts val="1200"/>
              </a:spcAft>
            </a:pPr>
            <a:r>
              <a:rPr lang="en-US" sz="2400" dirty="0" smtClean="0"/>
              <a:t>Areas of work to be based on comparative advantages, including roles of other FSIS stakeholders &amp; development partners</a:t>
            </a:r>
          </a:p>
          <a:p>
            <a:pPr eaLnBrk="1" hangingPunct="1">
              <a:lnSpc>
                <a:spcPct val="90000"/>
              </a:lnSpc>
              <a:spcBef>
                <a:spcPts val="1200"/>
              </a:spcBef>
              <a:spcAft>
                <a:spcPts val="1200"/>
              </a:spcAft>
            </a:pPr>
            <a:r>
              <a:rPr lang="en-US" sz="2400" dirty="0" smtClean="0"/>
              <a:t>FAO &amp; WFP to support mobilization of investments needed to strengthen national/regional and global ISFNS capacities</a:t>
            </a:r>
          </a:p>
        </p:txBody>
      </p:sp>
      <p:sp>
        <p:nvSpPr>
          <p:cNvPr id="11" name="Footer Placeholder 4"/>
          <p:cNvSpPr txBox="1">
            <a:spLocks/>
          </p:cNvSpPr>
          <p:nvPr/>
        </p:nvSpPr>
        <p:spPr>
          <a:xfrm>
            <a:off x="457200" y="6172200"/>
            <a:ext cx="8229600" cy="549275"/>
          </a:xfrm>
          <a:prstGeom prst="rect">
            <a:avLst/>
          </a:prstGeom>
        </p:spPr>
        <p:txBody>
          <a:bodyPr vert="horz" lIns="91440" tIns="45720" rIns="91440" bIns="45720" rtlCol="0" anchor="ctr"/>
          <a:lstStyle>
            <a:lvl1pPr algn="ctr" fontAlgn="auto">
              <a:spcBef>
                <a:spcPts val="0"/>
              </a:spcBef>
              <a:spcAft>
                <a:spcPts val="0"/>
              </a:spcAft>
              <a:defRPr sz="1400" i="1">
                <a:solidFill>
                  <a:schemeClr val="tx1">
                    <a:tint val="75000"/>
                  </a:schemeClr>
                </a:solidFill>
                <a:latin typeface="+mn-lt"/>
              </a:defRPr>
            </a:lvl1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400" b="0" i="1" u="none" strike="noStrike" kern="1200" cap="none" spc="0" normalizeH="0" baseline="0" noProof="0" dirty="0">
              <a:ln>
                <a:noFill/>
              </a:ln>
              <a:solidFill>
                <a:schemeClr val="tx1">
                  <a:tint val="75000"/>
                </a:schemeClr>
              </a:solidFill>
              <a:effectLst/>
              <a:uLnTx/>
              <a:uFillTx/>
              <a:latin typeface="+mn-lt"/>
              <a:ea typeface="+mn-ea"/>
              <a:cs typeface="+mn-cs"/>
            </a:endParaRPr>
          </a:p>
        </p:txBody>
      </p:sp>
      <p:cxnSp>
        <p:nvCxnSpPr>
          <p:cNvPr id="12" name="Straight Connector 11"/>
          <p:cNvCxnSpPr/>
          <p:nvPr/>
        </p:nvCxnSpPr>
        <p:spPr>
          <a:xfrm>
            <a:off x="395536" y="6066444"/>
            <a:ext cx="8305800" cy="0"/>
          </a:xfrm>
          <a:prstGeom prst="line">
            <a:avLst/>
          </a:prstGeom>
          <a:ln w="38100">
            <a:solidFill>
              <a:srgbClr val="00B0F0"/>
            </a:solidFill>
          </a:ln>
        </p:spPr>
        <p:style>
          <a:lnRef idx="1">
            <a:schemeClr val="accent1"/>
          </a:lnRef>
          <a:fillRef idx="0">
            <a:schemeClr val="accent1"/>
          </a:fillRef>
          <a:effectRef idx="0">
            <a:schemeClr val="accent1"/>
          </a:effectRef>
          <a:fontRef idx="minor">
            <a:schemeClr val="tx1"/>
          </a:fontRef>
        </p:style>
      </p:cxnSp>
      <p:sp>
        <p:nvSpPr>
          <p:cNvPr id="8" name="Footer Placeholder 7"/>
          <p:cNvSpPr>
            <a:spLocks noGrp="1"/>
          </p:cNvSpPr>
          <p:nvPr>
            <p:ph type="ftr" sz="quarter" idx="11"/>
          </p:nvPr>
        </p:nvSpPr>
        <p:spPr>
          <a:xfrm>
            <a:off x="827584" y="6237312"/>
            <a:ext cx="7488832" cy="412155"/>
          </a:xfrm>
        </p:spPr>
        <p:txBody>
          <a:bodyPr/>
          <a:lstStyle/>
          <a:p>
            <a:pPr lvl="0"/>
            <a:r>
              <a:rPr lang="en-GB" sz="1400" i="1" dirty="0">
                <a:solidFill>
                  <a:srgbClr val="00B0F0"/>
                </a:solidFill>
                <a:latin typeface="Georgia" pitchFamily="18" charset="0"/>
              </a:rPr>
              <a:t>Joint FAO/ WFP Strategy on Information Systems for Food and Nutrition Security (ISFNS)  </a:t>
            </a:r>
            <a:endParaRPr lang="en-US" sz="1400" i="1" dirty="0">
              <a:solidFill>
                <a:srgbClr val="00B0F0"/>
              </a:solidFill>
              <a:latin typeface="Georgia" pitchFamily="18" charset="0"/>
            </a:endParaRPr>
          </a:p>
          <a:p>
            <a:endParaRPr lang="en-GB" sz="1400" dirty="0"/>
          </a:p>
        </p:txBody>
      </p:sp>
      <p:pic>
        <p:nvPicPr>
          <p:cNvPr id="9" name="Picture 8" descr="Blue_Emblem.gif"/>
          <p:cNvPicPr>
            <a:picLocks noChangeAspect="1"/>
          </p:cNvPicPr>
          <p:nvPr/>
        </p:nvPicPr>
        <p:blipFill>
          <a:blip r:embed="rId3" cstate="print"/>
          <a:stretch>
            <a:fillRect/>
          </a:stretch>
        </p:blipFill>
        <p:spPr>
          <a:xfrm>
            <a:off x="8316416" y="6093296"/>
            <a:ext cx="720080" cy="720080"/>
          </a:xfrm>
          <a:prstGeom prst="rect">
            <a:avLst/>
          </a:prstGeom>
        </p:spPr>
      </p:pic>
      <p:pic>
        <p:nvPicPr>
          <p:cNvPr id="10" name="Picture 9" descr="FAO_logo.gif"/>
          <p:cNvPicPr>
            <a:picLocks noChangeAspect="1"/>
          </p:cNvPicPr>
          <p:nvPr/>
        </p:nvPicPr>
        <p:blipFill>
          <a:blip r:embed="rId4" cstate="print"/>
          <a:stretch>
            <a:fillRect/>
          </a:stretch>
        </p:blipFill>
        <p:spPr>
          <a:xfrm>
            <a:off x="278904" y="6165304"/>
            <a:ext cx="548680" cy="548680"/>
          </a:xfrm>
          <a:prstGeom prst="rect">
            <a:avLst/>
          </a:prstGeom>
        </p:spPr>
      </p:pic>
      <p:sp>
        <p:nvSpPr>
          <p:cNvPr id="13" name="Title 1"/>
          <p:cNvSpPr txBox="1">
            <a:spLocks/>
          </p:cNvSpPr>
          <p:nvPr/>
        </p:nvSpPr>
        <p:spPr>
          <a:xfrm>
            <a:off x="755576" y="260648"/>
            <a:ext cx="7696200" cy="1143000"/>
          </a:xfrm>
          <a:prstGeom prst="rect">
            <a:avLst/>
          </a:prstGeom>
        </p:spPr>
        <p:txBody>
          <a:bodyPr vert="horz" lIns="91440" tIns="45720" rIns="91440" bIns="45720" rtlCol="0" anchor="ctr">
            <a:normAutofit/>
          </a:bodyPr>
          <a:lstStyle/>
          <a:p>
            <a:pPr marL="0" marR="0" lvl="0" indent="0" algn="ctr" defTabSz="914400" rtl="0" eaLnBrk="1" fontAlgn="auto" latinLnBrk="0" hangingPunct="1">
              <a:lnSpc>
                <a:spcPct val="100000"/>
              </a:lnSpc>
              <a:spcBef>
                <a:spcPct val="0"/>
              </a:spcBef>
              <a:spcAft>
                <a:spcPts val="0"/>
              </a:spcAft>
              <a:buClrTx/>
              <a:buSzTx/>
              <a:buFontTx/>
              <a:buNone/>
              <a:tabLst/>
              <a:defRPr/>
            </a:pPr>
            <a:r>
              <a:rPr kumimoji="0" lang="en-GB" sz="4000" b="0" i="0" u="none" strike="noStrike" kern="1200" cap="none" spc="0" normalizeH="0" baseline="0" noProof="0" dirty="0" smtClean="0">
                <a:ln>
                  <a:noFill/>
                </a:ln>
                <a:solidFill>
                  <a:srgbClr val="0070C0"/>
                </a:solidFill>
                <a:effectLst/>
                <a:uLnTx/>
                <a:uFillTx/>
                <a:latin typeface="+mj-lt"/>
                <a:ea typeface="+mj-ea"/>
                <a:cs typeface="+mj-cs"/>
              </a:rPr>
              <a:t>Why a Joint Strategy?</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Oval 23"/>
          <p:cNvSpPr/>
          <p:nvPr/>
        </p:nvSpPr>
        <p:spPr>
          <a:xfrm>
            <a:off x="107950" y="1485900"/>
            <a:ext cx="8424863" cy="3814763"/>
          </a:xfrm>
          <a:prstGeom prst="ellipse">
            <a:avLst/>
          </a:prstGeom>
          <a:solidFill>
            <a:schemeClr val="accent3">
              <a:lumMod val="40000"/>
              <a:lumOff val="60000"/>
            </a:schemeClr>
          </a:solidFill>
          <a:ln w="12700"/>
        </p:spPr>
        <p:style>
          <a:lnRef idx="1">
            <a:schemeClr val="accent6"/>
          </a:lnRef>
          <a:fillRef idx="2">
            <a:schemeClr val="accent6"/>
          </a:fillRef>
          <a:effectRef idx="1">
            <a:schemeClr val="accent6"/>
          </a:effectRef>
          <a:fontRef idx="minor">
            <a:schemeClr val="dk1"/>
          </a:fontRef>
        </p:style>
        <p:txBody>
          <a:bodyPr anchor="ctr"/>
          <a:lstStyle/>
          <a:p>
            <a:pPr algn="ctr">
              <a:defRPr/>
            </a:pPr>
            <a:endParaRPr lang="en-GB"/>
          </a:p>
        </p:txBody>
      </p:sp>
      <p:sp>
        <p:nvSpPr>
          <p:cNvPr id="23" name="Oval 22"/>
          <p:cNvSpPr/>
          <p:nvPr/>
        </p:nvSpPr>
        <p:spPr>
          <a:xfrm>
            <a:off x="1042988" y="1628775"/>
            <a:ext cx="7058025" cy="3022600"/>
          </a:xfrm>
          <a:prstGeom prst="ellipse">
            <a:avLst/>
          </a:prstGeom>
          <a:solidFill>
            <a:schemeClr val="accent6">
              <a:lumMod val="60000"/>
              <a:lumOff val="40000"/>
            </a:schemeClr>
          </a:solidFill>
          <a:ln w="9525"/>
        </p:spPr>
        <p:style>
          <a:lnRef idx="1">
            <a:schemeClr val="dk1"/>
          </a:lnRef>
          <a:fillRef idx="2">
            <a:schemeClr val="dk1"/>
          </a:fillRef>
          <a:effectRef idx="1">
            <a:schemeClr val="dk1"/>
          </a:effectRef>
          <a:fontRef idx="minor">
            <a:schemeClr val="dk1"/>
          </a:fontRef>
        </p:style>
        <p:txBody>
          <a:bodyPr anchor="ctr"/>
          <a:lstStyle/>
          <a:p>
            <a:pPr algn="ctr">
              <a:defRPr/>
            </a:pPr>
            <a:endParaRPr lang="en-GB"/>
          </a:p>
        </p:txBody>
      </p:sp>
      <p:sp>
        <p:nvSpPr>
          <p:cNvPr id="22" name="Oval 21"/>
          <p:cNvSpPr/>
          <p:nvPr/>
        </p:nvSpPr>
        <p:spPr>
          <a:xfrm>
            <a:off x="2051050" y="1990725"/>
            <a:ext cx="5113338" cy="2087563"/>
          </a:xfrm>
          <a:prstGeom prst="ellipse">
            <a:avLst/>
          </a:prstGeom>
          <a:solidFill>
            <a:schemeClr val="accent2">
              <a:lumMod val="60000"/>
              <a:lumOff val="40000"/>
            </a:schemeClr>
          </a:solidFill>
          <a:ln w="9525"/>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sz="2000"/>
          </a:p>
        </p:txBody>
      </p:sp>
      <p:grpSp>
        <p:nvGrpSpPr>
          <p:cNvPr id="2" name="Group 36"/>
          <p:cNvGrpSpPr>
            <a:grpSpLocks/>
          </p:cNvGrpSpPr>
          <p:nvPr/>
        </p:nvGrpSpPr>
        <p:grpSpPr bwMode="auto">
          <a:xfrm>
            <a:off x="323850" y="2108200"/>
            <a:ext cx="3567113" cy="457200"/>
            <a:chOff x="-60544" y="1444657"/>
            <a:chExt cx="3567100" cy="456500"/>
          </a:xfrm>
        </p:grpSpPr>
        <p:sp>
          <p:nvSpPr>
            <p:cNvPr id="5136" name="TextBox 24"/>
            <p:cNvSpPr txBox="1">
              <a:spLocks noChangeArrowheads="1"/>
            </p:cNvSpPr>
            <p:nvPr/>
          </p:nvSpPr>
          <p:spPr bwMode="auto">
            <a:xfrm rot="-2003395">
              <a:off x="1778364" y="1456985"/>
              <a:ext cx="1728192" cy="377644"/>
            </a:xfrm>
            <a:prstGeom prst="rect">
              <a:avLst/>
            </a:prstGeom>
            <a:noFill/>
            <a:ln w="9525">
              <a:noFill/>
              <a:miter lim="800000"/>
              <a:headEnd/>
              <a:tailEnd/>
            </a:ln>
          </p:spPr>
          <p:txBody>
            <a:bodyPr>
              <a:spAutoFit/>
            </a:bodyPr>
            <a:lstStyle/>
            <a:p>
              <a:r>
                <a:rPr lang="en-GB"/>
                <a:t>partners</a:t>
              </a:r>
            </a:p>
          </p:txBody>
        </p:sp>
        <p:sp>
          <p:nvSpPr>
            <p:cNvPr id="5137" name="TextBox 25"/>
            <p:cNvSpPr txBox="1">
              <a:spLocks noChangeArrowheads="1"/>
            </p:cNvSpPr>
            <p:nvPr/>
          </p:nvSpPr>
          <p:spPr bwMode="auto">
            <a:xfrm rot="8757587" flipV="1">
              <a:off x="613803" y="1518896"/>
              <a:ext cx="1782542" cy="382261"/>
            </a:xfrm>
            <a:prstGeom prst="rect">
              <a:avLst/>
            </a:prstGeom>
            <a:noFill/>
            <a:ln w="9525">
              <a:noFill/>
              <a:miter lim="800000"/>
              <a:headEnd/>
              <a:tailEnd/>
            </a:ln>
          </p:spPr>
          <p:txBody>
            <a:bodyPr>
              <a:spAutoFit/>
            </a:bodyPr>
            <a:lstStyle/>
            <a:p>
              <a:r>
                <a:rPr lang="en-GB"/>
                <a:t>countries</a:t>
              </a:r>
            </a:p>
          </p:txBody>
        </p:sp>
        <p:sp>
          <p:nvSpPr>
            <p:cNvPr id="5138" name="TextBox 26"/>
            <p:cNvSpPr txBox="1">
              <a:spLocks noChangeArrowheads="1"/>
            </p:cNvSpPr>
            <p:nvPr/>
          </p:nvSpPr>
          <p:spPr bwMode="auto">
            <a:xfrm rot="-2103736">
              <a:off x="-60544" y="1444657"/>
              <a:ext cx="1728192" cy="369332"/>
            </a:xfrm>
            <a:prstGeom prst="rect">
              <a:avLst/>
            </a:prstGeom>
            <a:noFill/>
            <a:ln w="9525">
              <a:noFill/>
              <a:miter lim="800000"/>
              <a:headEnd/>
              <a:tailEnd/>
            </a:ln>
          </p:spPr>
          <p:txBody>
            <a:bodyPr>
              <a:spAutoFit/>
            </a:bodyPr>
            <a:lstStyle/>
            <a:p>
              <a:r>
                <a:rPr lang="en-GB"/>
                <a:t>global</a:t>
              </a:r>
            </a:p>
          </p:txBody>
        </p:sp>
      </p:grpSp>
      <p:sp>
        <p:nvSpPr>
          <p:cNvPr id="5126" name="Title 34"/>
          <p:cNvSpPr>
            <a:spLocks noGrp="1"/>
          </p:cNvSpPr>
          <p:nvPr>
            <p:ph type="title"/>
          </p:nvPr>
        </p:nvSpPr>
        <p:spPr>
          <a:xfrm>
            <a:off x="0" y="-171450"/>
            <a:ext cx="9144000" cy="1143000"/>
          </a:xfrm>
        </p:spPr>
        <p:txBody>
          <a:bodyPr/>
          <a:lstStyle/>
          <a:p>
            <a:r>
              <a:rPr lang="en-GB" sz="3600" smtClean="0">
                <a:solidFill>
                  <a:srgbClr val="0070C0"/>
                </a:solidFill>
              </a:rPr>
              <a:t>Vision, strategy pillars &amp; operating environment</a:t>
            </a:r>
          </a:p>
        </p:txBody>
      </p:sp>
      <p:sp>
        <p:nvSpPr>
          <p:cNvPr id="13" name="Rounded Rectangle 12"/>
          <p:cNvSpPr/>
          <p:nvPr/>
        </p:nvSpPr>
        <p:spPr>
          <a:xfrm>
            <a:off x="3348038" y="4098925"/>
            <a:ext cx="1800225" cy="13462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GB" dirty="0"/>
              <a:t>Statistics, information and analyses</a:t>
            </a:r>
          </a:p>
        </p:txBody>
      </p:sp>
      <p:sp>
        <p:nvSpPr>
          <p:cNvPr id="15" name="Rounded Rectangle 14"/>
          <p:cNvSpPr/>
          <p:nvPr/>
        </p:nvSpPr>
        <p:spPr>
          <a:xfrm>
            <a:off x="3276600" y="1268413"/>
            <a:ext cx="1800225" cy="1274762"/>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GB" dirty="0"/>
              <a:t>Standards, methods and tools</a:t>
            </a:r>
          </a:p>
        </p:txBody>
      </p:sp>
      <p:sp>
        <p:nvSpPr>
          <p:cNvPr id="16" name="Curved Up Arrow 15"/>
          <p:cNvSpPr/>
          <p:nvPr/>
        </p:nvSpPr>
        <p:spPr>
          <a:xfrm rot="13209472" flipH="1">
            <a:off x="5160963" y="1752600"/>
            <a:ext cx="1465262" cy="576263"/>
          </a:xfrm>
          <a:prstGeom prst="curvedUpArrow">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solidFill>
                <a:schemeClr val="tx1"/>
              </a:solidFill>
            </a:endParaRPr>
          </a:p>
        </p:txBody>
      </p:sp>
      <p:sp>
        <p:nvSpPr>
          <p:cNvPr id="17" name="Curved Up Arrow 16"/>
          <p:cNvSpPr/>
          <p:nvPr/>
        </p:nvSpPr>
        <p:spPr>
          <a:xfrm rot="12697245" flipH="1" flipV="1">
            <a:off x="1744663" y="4491038"/>
            <a:ext cx="1484312" cy="625475"/>
          </a:xfrm>
          <a:prstGeom prst="curvedUpArrow">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solidFill>
                <a:schemeClr val="tx1"/>
              </a:solidFill>
            </a:endParaRPr>
          </a:p>
        </p:txBody>
      </p:sp>
      <p:sp>
        <p:nvSpPr>
          <p:cNvPr id="18" name="Curved Up Arrow 17"/>
          <p:cNvSpPr/>
          <p:nvPr/>
        </p:nvSpPr>
        <p:spPr>
          <a:xfrm rot="19866827" flipH="1">
            <a:off x="5203825" y="4467225"/>
            <a:ext cx="1466850" cy="576263"/>
          </a:xfrm>
          <a:prstGeom prst="curvedUpArrow">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solidFill>
                <a:schemeClr val="tx1"/>
              </a:solidFill>
            </a:endParaRPr>
          </a:p>
        </p:txBody>
      </p:sp>
      <p:sp>
        <p:nvSpPr>
          <p:cNvPr id="19" name="Curved Up Arrow 18"/>
          <p:cNvSpPr/>
          <p:nvPr/>
        </p:nvSpPr>
        <p:spPr>
          <a:xfrm rot="8650375" flipH="1">
            <a:off x="1771650" y="1866900"/>
            <a:ext cx="1484313" cy="549275"/>
          </a:xfrm>
          <a:prstGeom prst="curvedUpArrow">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solidFill>
                <a:schemeClr val="tx1"/>
              </a:solidFill>
            </a:endParaRPr>
          </a:p>
        </p:txBody>
      </p:sp>
      <p:sp>
        <p:nvSpPr>
          <p:cNvPr id="21" name="Oval 20"/>
          <p:cNvSpPr/>
          <p:nvPr/>
        </p:nvSpPr>
        <p:spPr>
          <a:xfrm>
            <a:off x="2771775" y="2565400"/>
            <a:ext cx="2952750" cy="1511300"/>
          </a:xfrm>
          <a:prstGeom prst="ellipse">
            <a:avLst/>
          </a:prstGeom>
          <a:gradFill flip="none" rotWithShape="1">
            <a:gsLst>
              <a:gs pos="0">
                <a:srgbClr val="8488C4"/>
              </a:gs>
              <a:gs pos="53000">
                <a:srgbClr val="D4DEFF"/>
              </a:gs>
              <a:gs pos="83000">
                <a:srgbClr val="D4DEFF"/>
              </a:gs>
              <a:gs pos="100000">
                <a:srgbClr val="96AB94"/>
              </a:gs>
            </a:gsLst>
            <a:lin ang="2700000" scaled="1"/>
            <a:tileRect/>
          </a:gra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defTabSz="666750">
              <a:lnSpc>
                <a:spcPct val="90000"/>
              </a:lnSpc>
              <a:spcAft>
                <a:spcPct val="35000"/>
              </a:spcAft>
              <a:defRPr/>
            </a:pPr>
            <a:r>
              <a:rPr lang="en-GB" dirty="0">
                <a:solidFill>
                  <a:schemeClr val="tx1"/>
                </a:solidFill>
              </a:rPr>
              <a:t>VISION: Credible, relevant and timely assessments and analyses</a:t>
            </a:r>
          </a:p>
        </p:txBody>
      </p:sp>
      <p:sp>
        <p:nvSpPr>
          <p:cNvPr id="12" name="Rounded Rectangle 11"/>
          <p:cNvSpPr/>
          <p:nvPr/>
        </p:nvSpPr>
        <p:spPr>
          <a:xfrm>
            <a:off x="1476375" y="2852738"/>
            <a:ext cx="1582738" cy="1296987"/>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GB" dirty="0"/>
              <a:t>Capacity development</a:t>
            </a:r>
          </a:p>
        </p:txBody>
      </p:sp>
      <p:sp>
        <p:nvSpPr>
          <p:cNvPr id="14" name="Rounded Rectangle 13"/>
          <p:cNvSpPr/>
          <p:nvPr/>
        </p:nvSpPr>
        <p:spPr>
          <a:xfrm>
            <a:off x="5435600" y="2708275"/>
            <a:ext cx="1728788" cy="134778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GB" dirty="0"/>
              <a:t>Monitoring and in –country assessments</a:t>
            </a:r>
          </a:p>
        </p:txBody>
      </p:sp>
      <p:sp>
        <p:nvSpPr>
          <p:cNvPr id="28" name="Footer Placeholder 7"/>
          <p:cNvSpPr txBox="1">
            <a:spLocks/>
          </p:cNvSpPr>
          <p:nvPr/>
        </p:nvSpPr>
        <p:spPr>
          <a:xfrm>
            <a:off x="827584" y="6237312"/>
            <a:ext cx="7488832" cy="412155"/>
          </a:xfrm>
          <a:prstGeom prst="rect">
            <a:avLst/>
          </a:prstGeom>
        </p:spPr>
        <p:txBody>
          <a:bodyPr vert="horz" lIns="91440" tIns="45720" rIns="91440" bIns="4572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GB" sz="1400" b="0" i="1" u="none" strike="noStrike" kern="1200" cap="none" spc="0" normalizeH="0" baseline="0" noProof="0" smtClean="0">
                <a:ln>
                  <a:noFill/>
                </a:ln>
                <a:solidFill>
                  <a:srgbClr val="00B0F0"/>
                </a:solidFill>
                <a:effectLst/>
                <a:uLnTx/>
                <a:uFillTx/>
                <a:latin typeface="Georgia" pitchFamily="18" charset="0"/>
                <a:ea typeface="+mn-ea"/>
                <a:cs typeface="+mn-cs"/>
              </a:rPr>
              <a:t>Joint FAO/ WFP Strategy on Information Systems for Food and Nutrition Security (ISFNS)  </a:t>
            </a:r>
            <a:endParaRPr kumimoji="0" lang="en-US" sz="1400" b="0" i="1" u="none" strike="noStrike" kern="1200" cap="none" spc="0" normalizeH="0" baseline="0" noProof="0" smtClean="0">
              <a:ln>
                <a:noFill/>
              </a:ln>
              <a:solidFill>
                <a:srgbClr val="00B0F0"/>
              </a:solidFill>
              <a:effectLst/>
              <a:uLnTx/>
              <a:uFillTx/>
              <a:latin typeface="Georgia" pitchFamily="18" charset="0"/>
              <a:ea typeface="+mn-ea"/>
              <a:cs typeface="+mn-cs"/>
            </a:endParaRPr>
          </a:p>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GB" sz="1400" b="0" i="0" u="none" strike="noStrike" kern="1200" cap="none" spc="0" normalizeH="0" baseline="0" noProof="0" dirty="0" smtClean="0">
              <a:ln>
                <a:noFill/>
              </a:ln>
              <a:solidFill>
                <a:schemeClr val="tx1">
                  <a:tint val="75000"/>
                </a:schemeClr>
              </a:solidFill>
              <a:effectLst/>
              <a:uLnTx/>
              <a:uFillTx/>
              <a:latin typeface="+mn-lt"/>
              <a:ea typeface="+mn-ea"/>
              <a:cs typeface="+mn-cs"/>
            </a:endParaRPr>
          </a:p>
        </p:txBody>
      </p:sp>
      <p:pic>
        <p:nvPicPr>
          <p:cNvPr id="29" name="Picture 28" descr="Blue_Emblem.gif"/>
          <p:cNvPicPr>
            <a:picLocks noChangeAspect="1"/>
          </p:cNvPicPr>
          <p:nvPr/>
        </p:nvPicPr>
        <p:blipFill>
          <a:blip r:embed="rId3" cstate="print"/>
          <a:stretch>
            <a:fillRect/>
          </a:stretch>
        </p:blipFill>
        <p:spPr>
          <a:xfrm>
            <a:off x="8316416" y="6093296"/>
            <a:ext cx="720080" cy="720080"/>
          </a:xfrm>
          <a:prstGeom prst="rect">
            <a:avLst/>
          </a:prstGeom>
        </p:spPr>
      </p:pic>
      <p:pic>
        <p:nvPicPr>
          <p:cNvPr id="30" name="Picture 29" descr="FAO_logo.gif"/>
          <p:cNvPicPr>
            <a:picLocks noChangeAspect="1"/>
          </p:cNvPicPr>
          <p:nvPr/>
        </p:nvPicPr>
        <p:blipFill>
          <a:blip r:embed="rId4" cstate="print"/>
          <a:stretch>
            <a:fillRect/>
          </a:stretch>
        </p:blipFill>
        <p:spPr>
          <a:xfrm>
            <a:off x="278904" y="6165304"/>
            <a:ext cx="548680" cy="548680"/>
          </a:xfrm>
          <a:prstGeom prst="rect">
            <a:avLst/>
          </a:prstGeom>
        </p:spPr>
      </p:pic>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a:xfrm>
            <a:off x="457200" y="417860"/>
            <a:ext cx="8229600" cy="850900"/>
          </a:xfrm>
        </p:spPr>
        <p:txBody>
          <a:bodyPr/>
          <a:lstStyle/>
          <a:p>
            <a:pPr eaLnBrk="1" hangingPunct="1"/>
            <a:r>
              <a:rPr lang="en-GB" dirty="0" smtClean="0">
                <a:solidFill>
                  <a:srgbClr val="0070C0"/>
                </a:solidFill>
              </a:rPr>
              <a:t>ISFNS Partners</a:t>
            </a:r>
          </a:p>
        </p:txBody>
      </p:sp>
      <p:sp>
        <p:nvSpPr>
          <p:cNvPr id="10243" name="Rectangle 3"/>
          <p:cNvSpPr>
            <a:spLocks noGrp="1" noChangeArrowheads="1"/>
          </p:cNvSpPr>
          <p:nvPr>
            <p:ph type="body" idx="1"/>
          </p:nvPr>
        </p:nvSpPr>
        <p:spPr>
          <a:xfrm>
            <a:off x="457200" y="1052513"/>
            <a:ext cx="8229600" cy="5073650"/>
          </a:xfrm>
        </p:spPr>
        <p:txBody>
          <a:bodyPr/>
          <a:lstStyle/>
          <a:p>
            <a:pPr eaLnBrk="1" hangingPunct="1">
              <a:buFontTx/>
              <a:buNone/>
            </a:pPr>
            <a:endParaRPr lang="en-GB" sz="2000" b="1" dirty="0" smtClean="0"/>
          </a:p>
          <a:p>
            <a:pPr algn="ctr" eaLnBrk="1" hangingPunct="1">
              <a:buFontTx/>
              <a:buNone/>
            </a:pPr>
            <a:endParaRPr lang="en-US" sz="2000" dirty="0" smtClean="0"/>
          </a:p>
          <a:p>
            <a:pPr eaLnBrk="1" hangingPunct="1"/>
            <a:endParaRPr lang="en-GB" sz="2000" dirty="0" smtClean="0"/>
          </a:p>
        </p:txBody>
      </p:sp>
      <p:sp>
        <p:nvSpPr>
          <p:cNvPr id="9" name="Footer Placeholder 7"/>
          <p:cNvSpPr>
            <a:spLocks noGrp="1"/>
          </p:cNvSpPr>
          <p:nvPr>
            <p:ph type="ftr" sz="quarter" idx="11"/>
          </p:nvPr>
        </p:nvSpPr>
        <p:spPr>
          <a:xfrm>
            <a:off x="827584" y="6309320"/>
            <a:ext cx="7488832" cy="412155"/>
          </a:xfrm>
        </p:spPr>
        <p:txBody>
          <a:bodyPr/>
          <a:lstStyle/>
          <a:p>
            <a:pPr lvl="0"/>
            <a:r>
              <a:rPr lang="en-GB" sz="1400" i="1" dirty="0">
                <a:solidFill>
                  <a:srgbClr val="00B0F0"/>
                </a:solidFill>
                <a:latin typeface="Georgia" pitchFamily="18" charset="0"/>
              </a:rPr>
              <a:t>Joint FAO/ WFP Strategy on Information Systems for Food and Nutrition Security (ISFNS)  </a:t>
            </a:r>
            <a:endParaRPr lang="en-US" sz="1400" i="1" dirty="0">
              <a:solidFill>
                <a:srgbClr val="00B0F0"/>
              </a:solidFill>
              <a:latin typeface="Georgia" pitchFamily="18" charset="0"/>
            </a:endParaRPr>
          </a:p>
          <a:p>
            <a:endParaRPr lang="en-GB" sz="1400" dirty="0"/>
          </a:p>
        </p:txBody>
      </p:sp>
      <p:pic>
        <p:nvPicPr>
          <p:cNvPr id="10" name="Picture 9" descr="Blue_Emblem.gif"/>
          <p:cNvPicPr>
            <a:picLocks noChangeAspect="1"/>
          </p:cNvPicPr>
          <p:nvPr/>
        </p:nvPicPr>
        <p:blipFill>
          <a:blip r:embed="rId3" cstate="print"/>
          <a:stretch>
            <a:fillRect/>
          </a:stretch>
        </p:blipFill>
        <p:spPr>
          <a:xfrm>
            <a:off x="8316416" y="6165304"/>
            <a:ext cx="720080" cy="720080"/>
          </a:xfrm>
          <a:prstGeom prst="rect">
            <a:avLst/>
          </a:prstGeom>
        </p:spPr>
      </p:pic>
      <p:pic>
        <p:nvPicPr>
          <p:cNvPr id="11" name="Picture 10" descr="FAO_logo.gif"/>
          <p:cNvPicPr>
            <a:picLocks noChangeAspect="1"/>
          </p:cNvPicPr>
          <p:nvPr/>
        </p:nvPicPr>
        <p:blipFill>
          <a:blip r:embed="rId4" cstate="print"/>
          <a:stretch>
            <a:fillRect/>
          </a:stretch>
        </p:blipFill>
        <p:spPr>
          <a:xfrm>
            <a:off x="278904" y="6237312"/>
            <a:ext cx="548680" cy="548680"/>
          </a:xfrm>
          <a:prstGeom prst="rect">
            <a:avLst/>
          </a:prstGeom>
        </p:spPr>
      </p:pic>
      <p:sp>
        <p:nvSpPr>
          <p:cNvPr id="8" name="Rectangle 7"/>
          <p:cNvSpPr/>
          <p:nvPr/>
        </p:nvSpPr>
        <p:spPr>
          <a:xfrm>
            <a:off x="827584" y="1916832"/>
            <a:ext cx="7200800" cy="2985433"/>
          </a:xfrm>
          <a:prstGeom prst="rect">
            <a:avLst/>
          </a:prstGeom>
        </p:spPr>
        <p:txBody>
          <a:bodyPr wrap="square">
            <a:spAutoFit/>
          </a:bodyPr>
          <a:lstStyle/>
          <a:p>
            <a:pPr marL="273050" indent="-273050">
              <a:lnSpc>
                <a:spcPct val="90000"/>
              </a:lnSpc>
              <a:spcBef>
                <a:spcPts val="1200"/>
              </a:spcBef>
              <a:spcAft>
                <a:spcPts val="1200"/>
              </a:spcAft>
              <a:buFont typeface="Arial" pitchFamily="34" charset="0"/>
              <a:buChar char="•"/>
            </a:pPr>
            <a:r>
              <a:rPr lang="en-US" sz="2400" dirty="0" smtClean="0"/>
              <a:t>Country-level and Regional institutions &amp; partners</a:t>
            </a:r>
          </a:p>
          <a:p>
            <a:pPr marL="273050" indent="-273050">
              <a:lnSpc>
                <a:spcPct val="90000"/>
              </a:lnSpc>
              <a:spcBef>
                <a:spcPts val="1200"/>
              </a:spcBef>
              <a:spcAft>
                <a:spcPts val="1200"/>
              </a:spcAft>
              <a:buFont typeface="Arial" pitchFamily="34" charset="0"/>
              <a:buChar char="•"/>
            </a:pPr>
            <a:r>
              <a:rPr lang="en-US" sz="2400" dirty="0" smtClean="0"/>
              <a:t>Development partners (UN, donors, NGO’s) </a:t>
            </a:r>
          </a:p>
          <a:p>
            <a:pPr marL="273050" indent="-273050">
              <a:lnSpc>
                <a:spcPct val="90000"/>
              </a:lnSpc>
              <a:spcBef>
                <a:spcPts val="1200"/>
              </a:spcBef>
              <a:spcAft>
                <a:spcPts val="1200"/>
              </a:spcAft>
              <a:buFont typeface="Arial" pitchFamily="34" charset="0"/>
              <a:buChar char="•"/>
            </a:pPr>
            <a:r>
              <a:rPr lang="en-US" sz="2400" dirty="0" smtClean="0"/>
              <a:t>Academic  and research institutions</a:t>
            </a:r>
          </a:p>
          <a:p>
            <a:pPr marL="273050" indent="-273050">
              <a:lnSpc>
                <a:spcPct val="90000"/>
              </a:lnSpc>
              <a:spcBef>
                <a:spcPts val="1200"/>
              </a:spcBef>
              <a:spcAft>
                <a:spcPts val="1200"/>
              </a:spcAft>
              <a:buFont typeface="Arial" pitchFamily="34" charset="0"/>
              <a:buChar char="•"/>
            </a:pPr>
            <a:r>
              <a:rPr lang="en-US" sz="2400" dirty="0" smtClean="0"/>
              <a:t>UN clusters: Food Security and Nutrition Clusters</a:t>
            </a:r>
          </a:p>
          <a:p>
            <a:pPr marL="273050" indent="-273050">
              <a:lnSpc>
                <a:spcPct val="90000"/>
              </a:lnSpc>
              <a:spcBef>
                <a:spcPts val="1200"/>
              </a:spcBef>
              <a:spcAft>
                <a:spcPts val="1200"/>
              </a:spcAft>
              <a:buFont typeface="Arial" pitchFamily="34" charset="0"/>
              <a:buChar char="•"/>
            </a:pPr>
            <a:r>
              <a:rPr lang="en-US" sz="2400" dirty="0" smtClean="0"/>
              <a:t>Food Security Information Network/FSIN</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idx="4294967295"/>
          </p:nvPr>
        </p:nvSpPr>
        <p:spPr>
          <a:xfrm>
            <a:off x="457200" y="76200"/>
            <a:ext cx="8229600" cy="1143000"/>
          </a:xfrm>
        </p:spPr>
        <p:txBody>
          <a:bodyPr/>
          <a:lstStyle/>
          <a:p>
            <a:pPr eaLnBrk="1" hangingPunct="1"/>
            <a:r>
              <a:rPr lang="en-US" dirty="0" smtClean="0">
                <a:solidFill>
                  <a:srgbClr val="0070C0"/>
                </a:solidFill>
              </a:rPr>
              <a:t>ISFNS Implementation </a:t>
            </a:r>
          </a:p>
        </p:txBody>
      </p:sp>
      <p:sp>
        <p:nvSpPr>
          <p:cNvPr id="11267" name="Content Placeholder 2"/>
          <p:cNvSpPr>
            <a:spLocks noGrp="1"/>
          </p:cNvSpPr>
          <p:nvPr>
            <p:ph idx="4294967295"/>
          </p:nvPr>
        </p:nvSpPr>
        <p:spPr>
          <a:xfrm>
            <a:off x="457200" y="1143000"/>
            <a:ext cx="8229600" cy="5029200"/>
          </a:xfrm>
        </p:spPr>
        <p:txBody>
          <a:bodyPr/>
          <a:lstStyle/>
          <a:p>
            <a:pPr eaLnBrk="1" hangingPunct="1">
              <a:lnSpc>
                <a:spcPct val="90000"/>
              </a:lnSpc>
            </a:pPr>
            <a:r>
              <a:rPr lang="en-US" sz="2800" dirty="0" smtClean="0"/>
              <a:t>Steering Committee (governance)</a:t>
            </a:r>
          </a:p>
          <a:p>
            <a:pPr lvl="1" eaLnBrk="1" hangingPunct="1">
              <a:lnSpc>
                <a:spcPct val="90000"/>
              </a:lnSpc>
            </a:pPr>
            <a:r>
              <a:rPr lang="en-US" sz="2400" dirty="0" smtClean="0"/>
              <a:t>High-level management representation</a:t>
            </a:r>
          </a:p>
          <a:p>
            <a:pPr lvl="1" eaLnBrk="1" hangingPunct="1">
              <a:lnSpc>
                <a:spcPct val="90000"/>
              </a:lnSpc>
            </a:pPr>
            <a:r>
              <a:rPr lang="en-US" sz="2400" dirty="0" smtClean="0"/>
              <a:t>Pillar lead representatives from each agency</a:t>
            </a:r>
          </a:p>
          <a:p>
            <a:pPr lvl="1" eaLnBrk="1" hangingPunct="1">
              <a:lnSpc>
                <a:spcPct val="90000"/>
              </a:lnSpc>
              <a:buFont typeface="Arial" charset="0"/>
              <a:buNone/>
            </a:pPr>
            <a:endParaRPr lang="en-US" sz="1000" dirty="0" smtClean="0"/>
          </a:p>
          <a:p>
            <a:pPr eaLnBrk="1" hangingPunct="1">
              <a:lnSpc>
                <a:spcPct val="90000"/>
              </a:lnSpc>
            </a:pPr>
            <a:r>
              <a:rPr lang="en-US" sz="2800" dirty="0" smtClean="0"/>
              <a:t>Joint funding strategy roughly based on:</a:t>
            </a:r>
          </a:p>
          <a:p>
            <a:pPr lvl="1" eaLnBrk="1" hangingPunct="1">
              <a:lnSpc>
                <a:spcPct val="90000"/>
              </a:lnSpc>
              <a:buFont typeface="Arial" charset="0"/>
              <a:buNone/>
            </a:pPr>
            <a:r>
              <a:rPr lang="en-US" sz="2400" dirty="0" smtClean="0"/>
              <a:t>50% for Capacity Development</a:t>
            </a:r>
          </a:p>
          <a:p>
            <a:pPr lvl="1" eaLnBrk="1" hangingPunct="1">
              <a:lnSpc>
                <a:spcPct val="90000"/>
              </a:lnSpc>
              <a:buFont typeface="Arial" charset="0"/>
              <a:buNone/>
            </a:pPr>
            <a:r>
              <a:rPr lang="en-US" sz="2400" dirty="0" smtClean="0"/>
              <a:t>30% for Monitoring and Assessments</a:t>
            </a:r>
          </a:p>
          <a:p>
            <a:pPr lvl="1" eaLnBrk="1" hangingPunct="1">
              <a:lnSpc>
                <a:spcPct val="90000"/>
              </a:lnSpc>
              <a:buFont typeface="Arial" charset="0"/>
              <a:buNone/>
            </a:pPr>
            <a:r>
              <a:rPr lang="en-US" sz="2400" dirty="0" smtClean="0"/>
              <a:t>10% for Standards, Methods and Tools </a:t>
            </a:r>
          </a:p>
          <a:p>
            <a:pPr lvl="1" eaLnBrk="1" hangingPunct="1">
              <a:lnSpc>
                <a:spcPct val="90000"/>
              </a:lnSpc>
              <a:buFont typeface="Arial" charset="0"/>
              <a:buNone/>
            </a:pPr>
            <a:r>
              <a:rPr lang="en-US" sz="2400" dirty="0" smtClean="0"/>
              <a:t>10% for Statistics, Information and Analysis</a:t>
            </a:r>
          </a:p>
          <a:p>
            <a:pPr lvl="1" eaLnBrk="1" hangingPunct="1">
              <a:lnSpc>
                <a:spcPct val="90000"/>
              </a:lnSpc>
              <a:buFont typeface="Arial" charset="0"/>
              <a:buNone/>
            </a:pPr>
            <a:endParaRPr lang="en-US" sz="1400" dirty="0" smtClean="0"/>
          </a:p>
          <a:p>
            <a:pPr eaLnBrk="1" hangingPunct="1">
              <a:lnSpc>
                <a:spcPct val="90000"/>
              </a:lnSpc>
            </a:pPr>
            <a:r>
              <a:rPr lang="en-US" sz="2800" dirty="0" smtClean="0"/>
              <a:t>Specific role of FSIN to help identify and prioritize demand for ISFNS activiti</a:t>
            </a:r>
            <a:r>
              <a:rPr lang="en-US" dirty="0" smtClean="0"/>
              <a:t>es </a:t>
            </a:r>
          </a:p>
          <a:p>
            <a:pPr eaLnBrk="1" hangingPunct="1">
              <a:lnSpc>
                <a:spcPct val="90000"/>
              </a:lnSpc>
              <a:buNone/>
            </a:pPr>
            <a:endParaRPr lang="en-US" sz="3000" dirty="0" smtClean="0"/>
          </a:p>
          <a:p>
            <a:pPr lvl="1" eaLnBrk="1" hangingPunct="1">
              <a:lnSpc>
                <a:spcPct val="80000"/>
              </a:lnSpc>
              <a:buFont typeface="Arial" charset="0"/>
              <a:buNone/>
            </a:pPr>
            <a:endParaRPr lang="en-US" sz="2600" dirty="0" smtClean="0"/>
          </a:p>
        </p:txBody>
      </p:sp>
      <p:sp>
        <p:nvSpPr>
          <p:cNvPr id="7" name="Footer Placeholder 7"/>
          <p:cNvSpPr>
            <a:spLocks noGrp="1"/>
          </p:cNvSpPr>
          <p:nvPr>
            <p:ph type="ftr" sz="quarter" idx="4294967295"/>
          </p:nvPr>
        </p:nvSpPr>
        <p:spPr>
          <a:xfrm>
            <a:off x="827584" y="6237312"/>
            <a:ext cx="7488832" cy="412155"/>
          </a:xfrm>
        </p:spPr>
        <p:txBody>
          <a:bodyPr/>
          <a:lstStyle/>
          <a:p>
            <a:pPr lvl="0"/>
            <a:r>
              <a:rPr lang="en-GB" sz="1400" i="1" dirty="0">
                <a:solidFill>
                  <a:srgbClr val="00B0F0"/>
                </a:solidFill>
                <a:latin typeface="Georgia" pitchFamily="18" charset="0"/>
              </a:rPr>
              <a:t>Joint FAO/ WFP Strategy on Information Systems for Food and Nutrition Security (ISFNS)  </a:t>
            </a:r>
            <a:endParaRPr lang="en-US" sz="1400" i="1" dirty="0">
              <a:solidFill>
                <a:srgbClr val="00B0F0"/>
              </a:solidFill>
              <a:latin typeface="Georgia" pitchFamily="18" charset="0"/>
            </a:endParaRPr>
          </a:p>
          <a:p>
            <a:endParaRPr lang="en-GB" sz="1400" dirty="0"/>
          </a:p>
        </p:txBody>
      </p:sp>
      <p:pic>
        <p:nvPicPr>
          <p:cNvPr id="8" name="Picture 7" descr="Blue_Emblem.gif"/>
          <p:cNvPicPr>
            <a:picLocks noChangeAspect="1"/>
          </p:cNvPicPr>
          <p:nvPr/>
        </p:nvPicPr>
        <p:blipFill>
          <a:blip r:embed="rId3" cstate="print"/>
          <a:stretch>
            <a:fillRect/>
          </a:stretch>
        </p:blipFill>
        <p:spPr>
          <a:xfrm>
            <a:off x="8316416" y="6093296"/>
            <a:ext cx="720080" cy="720080"/>
          </a:xfrm>
          <a:prstGeom prst="rect">
            <a:avLst/>
          </a:prstGeom>
        </p:spPr>
      </p:pic>
      <p:pic>
        <p:nvPicPr>
          <p:cNvPr id="9" name="Picture 8" descr="FAO_logo.gif"/>
          <p:cNvPicPr>
            <a:picLocks noChangeAspect="1"/>
          </p:cNvPicPr>
          <p:nvPr/>
        </p:nvPicPr>
        <p:blipFill>
          <a:blip r:embed="rId4" cstate="print"/>
          <a:stretch>
            <a:fillRect/>
          </a:stretch>
        </p:blipFill>
        <p:spPr>
          <a:xfrm>
            <a:off x="278904" y="6165304"/>
            <a:ext cx="548680" cy="548680"/>
          </a:xfrm>
          <a:prstGeom prst="rect">
            <a:avLst/>
          </a:prstGeom>
        </p:spPr>
      </p:pic>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le 1"/>
          <p:cNvSpPr>
            <a:spLocks noGrp="1"/>
          </p:cNvSpPr>
          <p:nvPr>
            <p:ph type="title"/>
          </p:nvPr>
        </p:nvSpPr>
        <p:spPr>
          <a:xfrm>
            <a:off x="0" y="357188"/>
            <a:ext cx="9144000" cy="1143000"/>
          </a:xfrm>
        </p:spPr>
        <p:txBody>
          <a:bodyPr/>
          <a:lstStyle/>
          <a:p>
            <a:pPr eaLnBrk="1" hangingPunct="1"/>
            <a:r>
              <a:rPr lang="en-GB" sz="4000" dirty="0" smtClean="0">
                <a:solidFill>
                  <a:srgbClr val="0070C0"/>
                </a:solidFill>
              </a:rPr>
              <a:t>ISFNS Capacity Development (CD) - 50%</a:t>
            </a:r>
          </a:p>
        </p:txBody>
      </p:sp>
      <p:sp>
        <p:nvSpPr>
          <p:cNvPr id="10243" name="Content Placeholder 2"/>
          <p:cNvSpPr>
            <a:spLocks noGrp="1"/>
          </p:cNvSpPr>
          <p:nvPr>
            <p:ph idx="1"/>
          </p:nvPr>
        </p:nvSpPr>
        <p:spPr>
          <a:xfrm>
            <a:off x="468313" y="1295400"/>
            <a:ext cx="8218487" cy="5105400"/>
          </a:xfrm>
        </p:spPr>
        <p:txBody>
          <a:bodyPr/>
          <a:lstStyle/>
          <a:p>
            <a:pPr>
              <a:buFont typeface="Wingdings" pitchFamily="2" charset="2"/>
              <a:buChar char=""/>
              <a:defRPr/>
            </a:pPr>
            <a:r>
              <a:rPr lang="en-GB" sz="2400" b="1" i="1" dirty="0" smtClean="0">
                <a:solidFill>
                  <a:srgbClr val="FF0000"/>
                </a:solidFill>
                <a:latin typeface="+mj-lt"/>
              </a:rPr>
              <a:t>Countries have capacity to collect, manage, analyze and communicate FSN information for improved decision-making</a:t>
            </a:r>
          </a:p>
          <a:p>
            <a:pPr>
              <a:buFontTx/>
              <a:buNone/>
              <a:defRPr/>
            </a:pPr>
            <a:endParaRPr lang="en-GB" sz="1100" i="1" dirty="0" smtClean="0">
              <a:latin typeface="+mj-lt"/>
            </a:endParaRPr>
          </a:p>
          <a:p>
            <a:pPr>
              <a:defRPr/>
            </a:pPr>
            <a:r>
              <a:rPr lang="en-GB" sz="2400" dirty="0" smtClean="0">
                <a:latin typeface="+mj-lt"/>
              </a:rPr>
              <a:t>Joint activities</a:t>
            </a:r>
            <a:r>
              <a:rPr lang="en-US" sz="2400" dirty="0" smtClean="0">
                <a:latin typeface="+mj-lt"/>
              </a:rPr>
              <a:t>:</a:t>
            </a:r>
          </a:p>
          <a:p>
            <a:pPr lvl="1">
              <a:defRPr/>
            </a:pPr>
            <a:r>
              <a:rPr lang="en-GB" sz="2400" dirty="0" smtClean="0">
                <a:latin typeface="+mj-lt"/>
              </a:rPr>
              <a:t>Conduct capacity needs assessments in priority countries</a:t>
            </a:r>
          </a:p>
          <a:p>
            <a:pPr lvl="1">
              <a:defRPr/>
            </a:pPr>
            <a:r>
              <a:rPr lang="en-GB" sz="2400" dirty="0" smtClean="0">
                <a:latin typeface="+mj-lt"/>
              </a:rPr>
              <a:t>Establish database on existing CD initiatives, tools and capacities</a:t>
            </a:r>
          </a:p>
          <a:p>
            <a:pPr lvl="1">
              <a:defRPr/>
            </a:pPr>
            <a:r>
              <a:rPr lang="en-GB" sz="2400" dirty="0" smtClean="0">
                <a:latin typeface="+mj-lt"/>
              </a:rPr>
              <a:t>Implement joint activities in 6-7 countries (initially)</a:t>
            </a:r>
          </a:p>
          <a:p>
            <a:pPr>
              <a:defRPr/>
            </a:pPr>
            <a:r>
              <a:rPr lang="en-GB" sz="2400" dirty="0" smtClean="0">
                <a:latin typeface="+mj-lt"/>
              </a:rPr>
              <a:t>Links to FSIN:  </a:t>
            </a:r>
          </a:p>
          <a:p>
            <a:pPr lvl="1">
              <a:defRPr/>
            </a:pPr>
            <a:r>
              <a:rPr lang="en-GB" sz="2400" dirty="0" smtClean="0">
                <a:latin typeface="+mj-lt"/>
              </a:rPr>
              <a:t>FSIN will help identify priority capacity needs to be met</a:t>
            </a:r>
          </a:p>
          <a:p>
            <a:pPr lvl="1">
              <a:defRPr/>
            </a:pPr>
            <a:r>
              <a:rPr lang="en-GB" sz="2400" dirty="0" smtClean="0">
                <a:latin typeface="+mj-lt"/>
              </a:rPr>
              <a:t>Partnership with regional organizations </a:t>
            </a:r>
            <a:r>
              <a:rPr lang="en-GB" sz="2000" dirty="0" smtClean="0">
                <a:latin typeface="+mj-lt"/>
              </a:rPr>
              <a:t>(e.g. AU, CILSS, COMESA, ASEAN) </a:t>
            </a:r>
            <a:r>
              <a:rPr lang="en-GB" sz="2400" dirty="0" smtClean="0">
                <a:latin typeface="+mj-lt"/>
              </a:rPr>
              <a:t>and relevant initiatives </a:t>
            </a:r>
            <a:r>
              <a:rPr lang="en-GB" sz="2000" dirty="0" smtClean="0">
                <a:latin typeface="+mj-lt"/>
              </a:rPr>
              <a:t>(e.g. CAADP, IPC)</a:t>
            </a:r>
            <a:endParaRPr lang="en-GB" sz="2400" dirty="0" smtClean="0">
              <a:latin typeface="+mj-lt"/>
            </a:endParaRPr>
          </a:p>
          <a:p>
            <a:pPr lvl="1">
              <a:defRPr/>
            </a:pPr>
            <a:endParaRPr lang="en-GB" sz="2400" dirty="0" smtClean="0">
              <a:latin typeface="+mj-lt"/>
            </a:endParaRPr>
          </a:p>
          <a:p>
            <a:pPr lvl="1">
              <a:defRPr/>
            </a:pPr>
            <a:endParaRPr lang="en-GB" sz="2400" dirty="0" smtClean="0">
              <a:latin typeface="+mj-lt"/>
            </a:endParaRPr>
          </a:p>
          <a:p>
            <a:pPr>
              <a:buFontTx/>
              <a:buNone/>
              <a:defRPr/>
            </a:pPr>
            <a:endParaRPr lang="en-GB" sz="2200" dirty="0" smtClean="0"/>
          </a:p>
        </p:txBody>
      </p:sp>
      <p:sp>
        <p:nvSpPr>
          <p:cNvPr id="9" name="Footer Placeholder 7"/>
          <p:cNvSpPr>
            <a:spLocks noGrp="1"/>
          </p:cNvSpPr>
          <p:nvPr>
            <p:ph type="ftr" sz="quarter" idx="11"/>
          </p:nvPr>
        </p:nvSpPr>
        <p:spPr>
          <a:xfrm>
            <a:off x="827584" y="6237312"/>
            <a:ext cx="7488832" cy="412155"/>
          </a:xfrm>
        </p:spPr>
        <p:txBody>
          <a:bodyPr/>
          <a:lstStyle/>
          <a:p>
            <a:pPr lvl="0"/>
            <a:r>
              <a:rPr lang="en-GB" sz="1400" i="1" dirty="0">
                <a:solidFill>
                  <a:srgbClr val="00B0F0"/>
                </a:solidFill>
                <a:latin typeface="Georgia" pitchFamily="18" charset="0"/>
              </a:rPr>
              <a:t>Joint FAO/ WFP Strategy on Information Systems for Food and Nutrition Security (ISFNS)  </a:t>
            </a:r>
            <a:endParaRPr lang="en-US" sz="1400" i="1" dirty="0">
              <a:solidFill>
                <a:srgbClr val="00B0F0"/>
              </a:solidFill>
              <a:latin typeface="Georgia" pitchFamily="18" charset="0"/>
            </a:endParaRPr>
          </a:p>
          <a:p>
            <a:endParaRPr lang="en-GB" sz="1400" dirty="0"/>
          </a:p>
        </p:txBody>
      </p:sp>
      <p:pic>
        <p:nvPicPr>
          <p:cNvPr id="10" name="Picture 9" descr="Blue_Emblem.gif"/>
          <p:cNvPicPr>
            <a:picLocks noChangeAspect="1"/>
          </p:cNvPicPr>
          <p:nvPr/>
        </p:nvPicPr>
        <p:blipFill>
          <a:blip r:embed="rId3" cstate="print"/>
          <a:stretch>
            <a:fillRect/>
          </a:stretch>
        </p:blipFill>
        <p:spPr>
          <a:xfrm>
            <a:off x="8316416" y="6093296"/>
            <a:ext cx="720080" cy="720080"/>
          </a:xfrm>
          <a:prstGeom prst="rect">
            <a:avLst/>
          </a:prstGeom>
        </p:spPr>
      </p:pic>
      <p:pic>
        <p:nvPicPr>
          <p:cNvPr id="11" name="Picture 10" descr="FAO_logo.gif"/>
          <p:cNvPicPr>
            <a:picLocks noChangeAspect="1"/>
          </p:cNvPicPr>
          <p:nvPr/>
        </p:nvPicPr>
        <p:blipFill>
          <a:blip r:embed="rId4" cstate="print"/>
          <a:stretch>
            <a:fillRect/>
          </a:stretch>
        </p:blipFill>
        <p:spPr>
          <a:xfrm>
            <a:off x="278904" y="6165304"/>
            <a:ext cx="548680" cy="548680"/>
          </a:xfrm>
          <a:prstGeom prst="rect">
            <a:avLst/>
          </a:prstGeom>
        </p:spPr>
      </p:pic>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a:xfrm>
            <a:off x="457200" y="274638"/>
            <a:ext cx="8229600" cy="944562"/>
          </a:xfrm>
        </p:spPr>
        <p:txBody>
          <a:bodyPr>
            <a:normAutofit fontScale="90000"/>
          </a:bodyPr>
          <a:lstStyle/>
          <a:p>
            <a:pPr eaLnBrk="1" hangingPunct="1"/>
            <a:r>
              <a:rPr lang="en-GB" dirty="0" smtClean="0">
                <a:solidFill>
                  <a:srgbClr val="0070C0"/>
                </a:solidFill>
              </a:rPr>
              <a:t>Standards, Methods and Tools (10%) </a:t>
            </a:r>
          </a:p>
        </p:txBody>
      </p:sp>
      <p:sp>
        <p:nvSpPr>
          <p:cNvPr id="11267" name="Content Placeholder 2"/>
          <p:cNvSpPr>
            <a:spLocks noGrp="1"/>
          </p:cNvSpPr>
          <p:nvPr>
            <p:ph idx="1"/>
          </p:nvPr>
        </p:nvSpPr>
        <p:spPr>
          <a:xfrm>
            <a:off x="457200" y="1219200"/>
            <a:ext cx="8229600" cy="5410200"/>
          </a:xfrm>
        </p:spPr>
        <p:txBody>
          <a:bodyPr/>
          <a:lstStyle/>
          <a:p>
            <a:pPr>
              <a:buFont typeface="Wingdings" pitchFamily="2" charset="2"/>
              <a:buChar char=""/>
              <a:defRPr/>
            </a:pPr>
            <a:r>
              <a:rPr lang="en-US" sz="2400" b="1" i="1" dirty="0" smtClean="0">
                <a:solidFill>
                  <a:srgbClr val="FF0000"/>
                </a:solidFill>
                <a:latin typeface="+mj-lt"/>
              </a:rPr>
              <a:t>C</a:t>
            </a:r>
            <a:r>
              <a:rPr lang="en-GB" sz="2400" b="1" i="1" dirty="0" err="1" smtClean="0">
                <a:solidFill>
                  <a:srgbClr val="FF0000"/>
                </a:solidFill>
                <a:latin typeface="+mj-lt"/>
              </a:rPr>
              <a:t>ommon</a:t>
            </a:r>
            <a:r>
              <a:rPr lang="en-GB" sz="2400" b="1" i="1" dirty="0" smtClean="0">
                <a:solidFill>
                  <a:srgbClr val="FF0000"/>
                </a:solidFill>
                <a:latin typeface="+mj-lt"/>
              </a:rPr>
              <a:t> standards and indicators are in place</a:t>
            </a:r>
          </a:p>
          <a:p>
            <a:pPr>
              <a:buFont typeface="Wingdings" pitchFamily="2" charset="2"/>
              <a:buChar char=""/>
              <a:defRPr/>
            </a:pPr>
            <a:endParaRPr lang="en-GB" sz="800" i="1" dirty="0" smtClean="0">
              <a:latin typeface="+mj-lt"/>
            </a:endParaRPr>
          </a:p>
          <a:p>
            <a:pPr>
              <a:defRPr/>
            </a:pPr>
            <a:r>
              <a:rPr lang="en-GB" sz="2400" dirty="0" smtClean="0">
                <a:latin typeface="+mj-lt"/>
              </a:rPr>
              <a:t>Joint activities</a:t>
            </a:r>
            <a:r>
              <a:rPr lang="en-US" sz="2400" dirty="0" smtClean="0">
                <a:latin typeface="+mj-lt"/>
              </a:rPr>
              <a:t>:</a:t>
            </a:r>
          </a:p>
          <a:p>
            <a:pPr lvl="1">
              <a:defRPr/>
            </a:pPr>
            <a:r>
              <a:rPr lang="en-GB" sz="2400" dirty="0" smtClean="0">
                <a:latin typeface="+mj-lt"/>
              </a:rPr>
              <a:t>Standardize methods for measuring FNS</a:t>
            </a:r>
          </a:p>
          <a:p>
            <a:pPr lvl="1">
              <a:defRPr/>
            </a:pPr>
            <a:r>
              <a:rPr lang="en-GB" sz="2400" dirty="0" smtClean="0">
                <a:latin typeface="+mj-lt"/>
              </a:rPr>
              <a:t>Model to measure impact of shocks on FNS</a:t>
            </a:r>
          </a:p>
          <a:p>
            <a:pPr lvl="1">
              <a:defRPr/>
            </a:pPr>
            <a:r>
              <a:rPr lang="en-GB" sz="2400" dirty="0" smtClean="0">
                <a:latin typeface="+mj-lt"/>
              </a:rPr>
              <a:t>Urban food insecurity &amp; climate change impact</a:t>
            </a:r>
          </a:p>
          <a:p>
            <a:pPr lvl="1">
              <a:defRPr/>
            </a:pPr>
            <a:endParaRPr lang="en-GB" sz="2400" dirty="0" smtClean="0">
              <a:latin typeface="+mj-lt"/>
            </a:endParaRPr>
          </a:p>
          <a:p>
            <a:pPr>
              <a:defRPr/>
            </a:pPr>
            <a:r>
              <a:rPr lang="en-GB" sz="2400" dirty="0" smtClean="0">
                <a:latin typeface="+mj-lt"/>
              </a:rPr>
              <a:t>Links to FSIN: </a:t>
            </a:r>
          </a:p>
          <a:p>
            <a:pPr lvl="1">
              <a:defRPr/>
            </a:pPr>
            <a:r>
              <a:rPr lang="en-GB" sz="2400" dirty="0" smtClean="0">
                <a:latin typeface="+mj-lt"/>
              </a:rPr>
              <a:t>Support to Objective 2:  FSIN’s global role in food security information standard setting</a:t>
            </a:r>
          </a:p>
          <a:p>
            <a:pPr lvl="1">
              <a:defRPr/>
            </a:pPr>
            <a:r>
              <a:rPr lang="en-GB" sz="2400" dirty="0" smtClean="0">
                <a:latin typeface="+mj-lt"/>
              </a:rPr>
              <a:t>Members of FSIN Technical Working Group (with IFPRI)</a:t>
            </a:r>
          </a:p>
          <a:p>
            <a:pPr lvl="1">
              <a:defRPr/>
            </a:pPr>
            <a:endParaRPr lang="en-GB" sz="2400" dirty="0" smtClean="0">
              <a:latin typeface="+mj-lt"/>
            </a:endParaRPr>
          </a:p>
          <a:p>
            <a:pPr lvl="1">
              <a:defRPr/>
            </a:pPr>
            <a:endParaRPr lang="en-GB" sz="2200" dirty="0" smtClean="0">
              <a:latin typeface="+mj-lt"/>
            </a:endParaRPr>
          </a:p>
          <a:p>
            <a:pPr lvl="1">
              <a:defRPr/>
            </a:pPr>
            <a:endParaRPr lang="en-GB" sz="2400" dirty="0" smtClean="0"/>
          </a:p>
        </p:txBody>
      </p:sp>
      <p:sp>
        <p:nvSpPr>
          <p:cNvPr id="7" name="Footer Placeholder 7"/>
          <p:cNvSpPr>
            <a:spLocks noGrp="1"/>
          </p:cNvSpPr>
          <p:nvPr>
            <p:ph type="ftr" sz="quarter" idx="11"/>
          </p:nvPr>
        </p:nvSpPr>
        <p:spPr>
          <a:xfrm>
            <a:off x="827584" y="6237312"/>
            <a:ext cx="7488832" cy="412155"/>
          </a:xfrm>
        </p:spPr>
        <p:txBody>
          <a:bodyPr/>
          <a:lstStyle/>
          <a:p>
            <a:pPr lvl="0"/>
            <a:r>
              <a:rPr lang="en-GB" sz="1400" i="1" dirty="0">
                <a:solidFill>
                  <a:srgbClr val="00B0F0"/>
                </a:solidFill>
                <a:latin typeface="Georgia" pitchFamily="18" charset="0"/>
              </a:rPr>
              <a:t>Joint FAO/ WFP Strategy on Information Systems for Food and Nutrition Security (ISFNS)  </a:t>
            </a:r>
            <a:endParaRPr lang="en-US" sz="1400" i="1" dirty="0">
              <a:solidFill>
                <a:srgbClr val="00B0F0"/>
              </a:solidFill>
              <a:latin typeface="Georgia" pitchFamily="18" charset="0"/>
            </a:endParaRPr>
          </a:p>
          <a:p>
            <a:endParaRPr lang="en-GB" sz="1400" dirty="0"/>
          </a:p>
        </p:txBody>
      </p:sp>
      <p:pic>
        <p:nvPicPr>
          <p:cNvPr id="8" name="Picture 7" descr="Blue_Emblem.gif"/>
          <p:cNvPicPr>
            <a:picLocks noChangeAspect="1"/>
          </p:cNvPicPr>
          <p:nvPr/>
        </p:nvPicPr>
        <p:blipFill>
          <a:blip r:embed="rId3" cstate="print"/>
          <a:stretch>
            <a:fillRect/>
          </a:stretch>
        </p:blipFill>
        <p:spPr>
          <a:xfrm>
            <a:off x="8316416" y="6093296"/>
            <a:ext cx="720080" cy="720080"/>
          </a:xfrm>
          <a:prstGeom prst="rect">
            <a:avLst/>
          </a:prstGeom>
        </p:spPr>
      </p:pic>
      <p:pic>
        <p:nvPicPr>
          <p:cNvPr id="9" name="Picture 8" descr="FAO_logo.gif"/>
          <p:cNvPicPr>
            <a:picLocks noChangeAspect="1"/>
          </p:cNvPicPr>
          <p:nvPr/>
        </p:nvPicPr>
        <p:blipFill>
          <a:blip r:embed="rId4" cstate="print"/>
          <a:stretch>
            <a:fillRect/>
          </a:stretch>
        </p:blipFill>
        <p:spPr>
          <a:xfrm>
            <a:off x="278904" y="6165304"/>
            <a:ext cx="548680" cy="548680"/>
          </a:xfrm>
          <a:prstGeom prst="rect">
            <a:avLst/>
          </a:prstGeom>
        </p:spPr>
      </p:pic>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a:xfrm>
            <a:off x="0" y="274638"/>
            <a:ext cx="9144000" cy="1143000"/>
          </a:xfrm>
        </p:spPr>
        <p:txBody>
          <a:bodyPr>
            <a:normAutofit/>
          </a:bodyPr>
          <a:lstStyle/>
          <a:p>
            <a:pPr eaLnBrk="1" hangingPunct="1"/>
            <a:r>
              <a:rPr lang="en-GB" sz="3600" dirty="0" smtClean="0">
                <a:solidFill>
                  <a:srgbClr val="0070C0"/>
                </a:solidFill>
              </a:rPr>
              <a:t>Monitoring &amp; In-country Assessments (30%)</a:t>
            </a:r>
          </a:p>
        </p:txBody>
      </p:sp>
      <p:sp>
        <p:nvSpPr>
          <p:cNvPr id="12291" name="Content Placeholder 2"/>
          <p:cNvSpPr>
            <a:spLocks noGrp="1"/>
          </p:cNvSpPr>
          <p:nvPr>
            <p:ph idx="1"/>
          </p:nvPr>
        </p:nvSpPr>
        <p:spPr>
          <a:xfrm>
            <a:off x="457200" y="1295400"/>
            <a:ext cx="8229600" cy="4953000"/>
          </a:xfrm>
        </p:spPr>
        <p:txBody>
          <a:bodyPr/>
          <a:lstStyle/>
          <a:p>
            <a:pPr>
              <a:buFont typeface="Wingdings" pitchFamily="2" charset="2"/>
              <a:buChar char=""/>
              <a:defRPr/>
            </a:pPr>
            <a:r>
              <a:rPr lang="en-GB" sz="2400" b="1" i="1" dirty="0" smtClean="0">
                <a:solidFill>
                  <a:srgbClr val="FF0000"/>
                </a:solidFill>
                <a:latin typeface="+mj-lt"/>
              </a:rPr>
              <a:t>Monitoring and assessments to inform FNS policies, programs and investments are credible, relevant, and timely</a:t>
            </a:r>
          </a:p>
          <a:p>
            <a:pPr>
              <a:buFont typeface="Wingdings" pitchFamily="2" charset="2"/>
              <a:buChar char=""/>
              <a:defRPr/>
            </a:pPr>
            <a:endParaRPr lang="en-GB" sz="800" i="1" dirty="0" smtClean="0">
              <a:latin typeface="+mj-lt"/>
            </a:endParaRPr>
          </a:p>
          <a:p>
            <a:pPr>
              <a:defRPr/>
            </a:pPr>
            <a:r>
              <a:rPr lang="en-GB" sz="2400" dirty="0" smtClean="0">
                <a:latin typeface="+mj-lt"/>
              </a:rPr>
              <a:t>Joint activities:</a:t>
            </a:r>
          </a:p>
          <a:p>
            <a:pPr lvl="1">
              <a:defRPr/>
            </a:pPr>
            <a:r>
              <a:rPr lang="en-GB" sz="2400" dirty="0" smtClean="0">
                <a:latin typeface="+mj-lt"/>
              </a:rPr>
              <a:t>Joint/coordinated FS, nutrition and livelihood assessments</a:t>
            </a:r>
          </a:p>
          <a:p>
            <a:pPr lvl="1">
              <a:defRPr/>
            </a:pPr>
            <a:r>
              <a:rPr lang="en-GB" sz="2400" dirty="0" smtClean="0">
                <a:latin typeface="+mj-lt"/>
              </a:rPr>
              <a:t>Expanded price monitoring</a:t>
            </a:r>
          </a:p>
          <a:p>
            <a:pPr lvl="1">
              <a:defRPr/>
            </a:pPr>
            <a:r>
              <a:rPr lang="en-GB" sz="2400" dirty="0" smtClean="0"/>
              <a:t>Roll out the Integrated FS Phase Classification (IPC)</a:t>
            </a:r>
            <a:endParaRPr lang="en-GB" sz="2400" dirty="0" smtClean="0">
              <a:latin typeface="+mj-lt"/>
            </a:endParaRPr>
          </a:p>
          <a:p>
            <a:pPr>
              <a:defRPr/>
            </a:pPr>
            <a:r>
              <a:rPr lang="en-GB" sz="2400" dirty="0" smtClean="0">
                <a:latin typeface="+mj-lt"/>
              </a:rPr>
              <a:t>Links to FSIN: </a:t>
            </a:r>
          </a:p>
          <a:p>
            <a:pPr lvl="1">
              <a:defRPr/>
            </a:pPr>
            <a:r>
              <a:rPr lang="en-US" sz="2400" dirty="0" smtClean="0"/>
              <a:t>All three objectives</a:t>
            </a:r>
          </a:p>
          <a:p>
            <a:pPr lvl="1">
              <a:defRPr/>
            </a:pPr>
            <a:r>
              <a:rPr lang="en-US" sz="2400" dirty="0" smtClean="0"/>
              <a:t>FSIN can help establish priorities for WFP and FAO in Monitoring and Assessment work </a:t>
            </a:r>
          </a:p>
          <a:p>
            <a:pPr lvl="1">
              <a:defRPr/>
            </a:pPr>
            <a:r>
              <a:rPr lang="en-US" sz="2400" dirty="0" smtClean="0"/>
              <a:t>ISFNS/FSIN jointly identify investment needs</a:t>
            </a:r>
          </a:p>
          <a:p>
            <a:pPr lvl="1">
              <a:buFont typeface="Arial" charset="0"/>
              <a:buNone/>
              <a:defRPr/>
            </a:pPr>
            <a:endParaRPr lang="en-GB" sz="2400" dirty="0" smtClean="0">
              <a:latin typeface="+mj-lt"/>
            </a:endParaRPr>
          </a:p>
          <a:p>
            <a:pPr>
              <a:defRPr/>
            </a:pPr>
            <a:endParaRPr lang="en-GB" dirty="0" smtClean="0"/>
          </a:p>
        </p:txBody>
      </p:sp>
      <p:sp>
        <p:nvSpPr>
          <p:cNvPr id="5" name="Footer Placeholder 7"/>
          <p:cNvSpPr>
            <a:spLocks noGrp="1"/>
          </p:cNvSpPr>
          <p:nvPr>
            <p:ph type="ftr" sz="quarter" idx="11"/>
          </p:nvPr>
        </p:nvSpPr>
        <p:spPr>
          <a:xfrm>
            <a:off x="827584" y="6237312"/>
            <a:ext cx="7488832" cy="412155"/>
          </a:xfrm>
        </p:spPr>
        <p:txBody>
          <a:bodyPr/>
          <a:lstStyle/>
          <a:p>
            <a:pPr lvl="0"/>
            <a:r>
              <a:rPr lang="en-GB" sz="1400" i="1" dirty="0">
                <a:solidFill>
                  <a:srgbClr val="00B0F0"/>
                </a:solidFill>
                <a:latin typeface="Georgia" pitchFamily="18" charset="0"/>
              </a:rPr>
              <a:t>Joint FAO/ WFP Strategy on Information Systems for Food and Nutrition Security (ISFNS)  </a:t>
            </a:r>
            <a:endParaRPr lang="en-US" sz="1400" i="1" dirty="0">
              <a:solidFill>
                <a:srgbClr val="00B0F0"/>
              </a:solidFill>
              <a:latin typeface="Georgia" pitchFamily="18" charset="0"/>
            </a:endParaRPr>
          </a:p>
          <a:p>
            <a:endParaRPr lang="en-GB" sz="1400" dirty="0"/>
          </a:p>
        </p:txBody>
      </p:sp>
      <p:pic>
        <p:nvPicPr>
          <p:cNvPr id="6" name="Picture 5" descr="Blue_Emblem.gif"/>
          <p:cNvPicPr>
            <a:picLocks noChangeAspect="1"/>
          </p:cNvPicPr>
          <p:nvPr/>
        </p:nvPicPr>
        <p:blipFill>
          <a:blip r:embed="rId3" cstate="print"/>
          <a:stretch>
            <a:fillRect/>
          </a:stretch>
        </p:blipFill>
        <p:spPr>
          <a:xfrm>
            <a:off x="8316416" y="6093296"/>
            <a:ext cx="720080" cy="720080"/>
          </a:xfrm>
          <a:prstGeom prst="rect">
            <a:avLst/>
          </a:prstGeom>
        </p:spPr>
      </p:pic>
      <p:pic>
        <p:nvPicPr>
          <p:cNvPr id="7" name="Picture 6" descr="FAO_logo.gif"/>
          <p:cNvPicPr>
            <a:picLocks noChangeAspect="1"/>
          </p:cNvPicPr>
          <p:nvPr/>
        </p:nvPicPr>
        <p:blipFill>
          <a:blip r:embed="rId4" cstate="print"/>
          <a:stretch>
            <a:fillRect/>
          </a:stretch>
        </p:blipFill>
        <p:spPr>
          <a:xfrm>
            <a:off x="278904" y="6165304"/>
            <a:ext cx="548680" cy="548680"/>
          </a:xfrm>
          <a:prstGeom prst="rect">
            <a:avLst/>
          </a:prstGeom>
        </p:spPr>
      </p:pic>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a:xfrm>
            <a:off x="357188" y="428625"/>
            <a:ext cx="8429625" cy="768350"/>
          </a:xfrm>
        </p:spPr>
        <p:txBody>
          <a:bodyPr>
            <a:normAutofit fontScale="90000"/>
          </a:bodyPr>
          <a:lstStyle/>
          <a:p>
            <a:pPr eaLnBrk="1" hangingPunct="1">
              <a:lnSpc>
                <a:spcPct val="90000"/>
              </a:lnSpc>
            </a:pPr>
            <a:r>
              <a:rPr lang="en-GB" sz="4000" dirty="0" smtClean="0">
                <a:solidFill>
                  <a:srgbClr val="0070C0"/>
                </a:solidFill>
              </a:rPr>
              <a:t>Statistics, Information and Analysis (10%)</a:t>
            </a:r>
            <a:endParaRPr lang="en-US" sz="4000" dirty="0" smtClean="0">
              <a:solidFill>
                <a:srgbClr val="0070C0"/>
              </a:solidFill>
            </a:endParaRPr>
          </a:p>
        </p:txBody>
      </p:sp>
      <p:sp>
        <p:nvSpPr>
          <p:cNvPr id="6147" name="Rectangle 3"/>
          <p:cNvSpPr>
            <a:spLocks noGrp="1" noChangeArrowheads="1"/>
          </p:cNvSpPr>
          <p:nvPr>
            <p:ph type="body" idx="1"/>
          </p:nvPr>
        </p:nvSpPr>
        <p:spPr>
          <a:xfrm>
            <a:off x="539750" y="1196753"/>
            <a:ext cx="8229600" cy="4968552"/>
          </a:xfrm>
        </p:spPr>
        <p:txBody>
          <a:bodyPr/>
          <a:lstStyle/>
          <a:p>
            <a:pPr>
              <a:buFont typeface="Wingdings" pitchFamily="2" charset="2"/>
              <a:buChar char=""/>
              <a:defRPr/>
            </a:pPr>
            <a:r>
              <a:rPr lang="en-GB" sz="2400" b="1" i="1" dirty="0" smtClean="0">
                <a:solidFill>
                  <a:srgbClr val="FF0000"/>
                </a:solidFill>
                <a:latin typeface="+mj-lt"/>
              </a:rPr>
              <a:t>FAO and WFP are global references for relevant, comparable, timely and reliable FSN statistics, analysis and information</a:t>
            </a:r>
          </a:p>
          <a:p>
            <a:pPr>
              <a:buFont typeface="Wingdings" pitchFamily="2" charset="2"/>
              <a:buChar char=""/>
              <a:defRPr/>
            </a:pPr>
            <a:endParaRPr lang="en-GB" sz="800" i="1" dirty="0" smtClean="0">
              <a:latin typeface="+mj-lt"/>
            </a:endParaRPr>
          </a:p>
          <a:p>
            <a:pPr>
              <a:defRPr/>
            </a:pPr>
            <a:r>
              <a:rPr lang="en-GB" sz="2400" dirty="0" smtClean="0">
                <a:latin typeface="+mj-lt"/>
              </a:rPr>
              <a:t>Joint activities: </a:t>
            </a:r>
          </a:p>
          <a:p>
            <a:pPr lvl="1">
              <a:buFont typeface="Arial" pitchFamily="34" charset="0"/>
              <a:buChar char="–"/>
              <a:defRPr/>
            </a:pPr>
            <a:r>
              <a:rPr lang="en-GB" sz="2400" dirty="0" smtClean="0">
                <a:latin typeface="+mj-lt"/>
              </a:rPr>
              <a:t>Time-series datasets for FS indicators; markets and prices; and countries and people in crisis</a:t>
            </a:r>
          </a:p>
          <a:p>
            <a:pPr lvl="1">
              <a:buFont typeface="Arial" pitchFamily="34" charset="0"/>
              <a:buChar char="–"/>
              <a:defRPr/>
            </a:pPr>
            <a:r>
              <a:rPr lang="en-GB" sz="2400" dirty="0" smtClean="0">
                <a:latin typeface="+mj-lt"/>
              </a:rPr>
              <a:t>Global and national-level SOFI reports</a:t>
            </a:r>
          </a:p>
          <a:p>
            <a:pPr lvl="1">
              <a:buFont typeface="Arial" pitchFamily="34" charset="0"/>
              <a:buChar char="–"/>
              <a:defRPr/>
            </a:pPr>
            <a:r>
              <a:rPr lang="en-GB" sz="2400" dirty="0" smtClean="0">
                <a:latin typeface="+mj-lt"/>
              </a:rPr>
              <a:t>Common website/portal</a:t>
            </a:r>
          </a:p>
          <a:p>
            <a:pPr lvl="1">
              <a:buFont typeface="Arial" pitchFamily="34" charset="0"/>
              <a:buChar char="–"/>
              <a:defRPr/>
            </a:pPr>
            <a:endParaRPr lang="en-GB" sz="2400" dirty="0" smtClean="0">
              <a:latin typeface="+mj-lt"/>
            </a:endParaRPr>
          </a:p>
          <a:p>
            <a:pPr>
              <a:defRPr/>
            </a:pPr>
            <a:r>
              <a:rPr lang="en-GB" sz="2400" dirty="0" smtClean="0">
                <a:latin typeface="+mj-lt"/>
              </a:rPr>
              <a:t>Links to FSIN: </a:t>
            </a:r>
          </a:p>
          <a:p>
            <a:pPr lvl="1">
              <a:defRPr/>
            </a:pPr>
            <a:r>
              <a:rPr lang="en-GB" sz="2400" dirty="0" smtClean="0"/>
              <a:t>3</a:t>
            </a:r>
            <a:r>
              <a:rPr lang="en-GB" sz="2400" baseline="30000" dirty="0" smtClean="0"/>
              <a:t>rd</a:t>
            </a:r>
            <a:r>
              <a:rPr lang="en-GB" sz="2400" dirty="0" smtClean="0"/>
              <a:t> Objective: </a:t>
            </a:r>
            <a:r>
              <a:rPr lang="en-GB" sz="2400" dirty="0" smtClean="0">
                <a:latin typeface="+mj-lt"/>
              </a:rPr>
              <a:t>advocacy and awareness raising</a:t>
            </a:r>
          </a:p>
          <a:p>
            <a:pPr lvl="1">
              <a:defRPr/>
            </a:pPr>
            <a:r>
              <a:rPr lang="en-GB" sz="2400" dirty="0" smtClean="0">
                <a:latin typeface="+mj-lt"/>
              </a:rPr>
              <a:t>Coordinate FAO/WFP input to the FSIN </a:t>
            </a:r>
            <a:r>
              <a:rPr lang="en-US" sz="2400" dirty="0" smtClean="0"/>
              <a:t>website</a:t>
            </a:r>
          </a:p>
        </p:txBody>
      </p:sp>
      <p:sp>
        <p:nvSpPr>
          <p:cNvPr id="9" name="Footer Placeholder 7"/>
          <p:cNvSpPr>
            <a:spLocks noGrp="1"/>
          </p:cNvSpPr>
          <p:nvPr>
            <p:ph type="ftr" sz="quarter" idx="11"/>
          </p:nvPr>
        </p:nvSpPr>
        <p:spPr>
          <a:xfrm>
            <a:off x="827584" y="6237312"/>
            <a:ext cx="7488832" cy="412155"/>
          </a:xfrm>
        </p:spPr>
        <p:txBody>
          <a:bodyPr/>
          <a:lstStyle/>
          <a:p>
            <a:pPr lvl="0"/>
            <a:r>
              <a:rPr lang="en-GB" sz="1400" i="1" dirty="0">
                <a:solidFill>
                  <a:srgbClr val="00B0F0"/>
                </a:solidFill>
                <a:latin typeface="Georgia" pitchFamily="18" charset="0"/>
              </a:rPr>
              <a:t>Joint FAO/ WFP Strategy on Information Systems for Food and Nutrition Security (ISFNS)  </a:t>
            </a:r>
            <a:endParaRPr lang="en-US" sz="1400" i="1" dirty="0">
              <a:solidFill>
                <a:srgbClr val="00B0F0"/>
              </a:solidFill>
              <a:latin typeface="Georgia" pitchFamily="18" charset="0"/>
            </a:endParaRPr>
          </a:p>
          <a:p>
            <a:endParaRPr lang="en-GB" sz="1400" dirty="0"/>
          </a:p>
        </p:txBody>
      </p:sp>
      <p:pic>
        <p:nvPicPr>
          <p:cNvPr id="10" name="Picture 9" descr="Blue_Emblem.gif"/>
          <p:cNvPicPr>
            <a:picLocks noChangeAspect="1"/>
          </p:cNvPicPr>
          <p:nvPr/>
        </p:nvPicPr>
        <p:blipFill>
          <a:blip r:embed="rId3" cstate="print"/>
          <a:stretch>
            <a:fillRect/>
          </a:stretch>
        </p:blipFill>
        <p:spPr>
          <a:xfrm>
            <a:off x="8316416" y="6093296"/>
            <a:ext cx="720080" cy="720080"/>
          </a:xfrm>
          <a:prstGeom prst="rect">
            <a:avLst/>
          </a:prstGeom>
        </p:spPr>
      </p:pic>
      <p:pic>
        <p:nvPicPr>
          <p:cNvPr id="11" name="Picture 10" descr="FAO_logo.gif"/>
          <p:cNvPicPr>
            <a:picLocks noChangeAspect="1"/>
          </p:cNvPicPr>
          <p:nvPr/>
        </p:nvPicPr>
        <p:blipFill>
          <a:blip r:embed="rId4" cstate="print"/>
          <a:stretch>
            <a:fillRect/>
          </a:stretch>
        </p:blipFill>
        <p:spPr>
          <a:xfrm>
            <a:off x="278904" y="6165304"/>
            <a:ext cx="548680" cy="548680"/>
          </a:xfrm>
          <a:prstGeom prst="rect">
            <a:avLst/>
          </a:prstGeom>
        </p:spPr>
      </p:pic>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115</TotalTime>
  <Words>1721</Words>
  <Application>Microsoft Office PowerPoint</Application>
  <PresentationFormat>On-screen Show (4:3)</PresentationFormat>
  <Paragraphs>167</Paragraphs>
  <Slides>11</Slides>
  <Notes>11</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Theme</vt:lpstr>
      <vt:lpstr>Joint FAO/ WFP Strategy on Information Systems for Food and Nutrition Security (ISFNS)</vt:lpstr>
      <vt:lpstr>Slide 2</vt:lpstr>
      <vt:lpstr>Vision, strategy pillars &amp; operating environment</vt:lpstr>
      <vt:lpstr>ISFNS Partners</vt:lpstr>
      <vt:lpstr>ISFNS Implementation </vt:lpstr>
      <vt:lpstr>ISFNS Capacity Development (CD) - 50%</vt:lpstr>
      <vt:lpstr>Standards, Methods and Tools (10%) </vt:lpstr>
      <vt:lpstr>Monitoring &amp; In-country Assessments (30%)</vt:lpstr>
      <vt:lpstr>Statistics, Information and Analysis (10%)</vt:lpstr>
      <vt:lpstr>Linking the FAO/WFP Joint Strategy with FSIN</vt:lpstr>
      <vt:lpstr>Next Steps &amp; Questions</vt:lpstr>
    </vt:vector>
  </TitlesOfParts>
  <Company>World Food Programme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Joint FAO/ WFP Strategy on Information Systems for Food and Nutrition Security (ISFNS)</dc:title>
  <dc:creator>MUSA Mario</dc:creator>
  <cp:lastModifiedBy>Luca Russo</cp:lastModifiedBy>
  <cp:revision>6</cp:revision>
  <dcterms:created xsi:type="dcterms:W3CDTF">2011-09-05T16:32:23Z</dcterms:created>
  <dcterms:modified xsi:type="dcterms:W3CDTF">2011-09-08T05:30:14Z</dcterms:modified>
</cp:coreProperties>
</file>

<file path=docProps/thumbnail.jpeg>
</file>